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2" r:id="rId3"/>
    <p:sldId id="258" r:id="rId4"/>
    <p:sldId id="259" r:id="rId5"/>
    <p:sldId id="265" r:id="rId6"/>
    <p:sldId id="285" r:id="rId7"/>
    <p:sldId id="286" r:id="rId8"/>
    <p:sldId id="284" r:id="rId9"/>
    <p:sldId id="283" r:id="rId10"/>
    <p:sldId id="261" r:id="rId11"/>
    <p:sldId id="264" r:id="rId12"/>
    <p:sldId id="262" r:id="rId13"/>
    <p:sldId id="279" r:id="rId14"/>
    <p:sldId id="281" r:id="rId15"/>
    <p:sldId id="287" r:id="rId16"/>
    <p:sldId id="257" r:id="rId17"/>
    <p:sldId id="267" r:id="rId18"/>
    <p:sldId id="266" r:id="rId19"/>
    <p:sldId id="269" r:id="rId20"/>
    <p:sldId id="270" r:id="rId21"/>
    <p:sldId id="276" r:id="rId22"/>
    <p:sldId id="280" r:id="rId23"/>
    <p:sldId id="275" r:id="rId24"/>
    <p:sldId id="277" r:id="rId25"/>
    <p:sldId id="278" r:id="rId26"/>
    <p:sldId id="273" r:id="rId2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73" autoAdjust="0"/>
  </p:normalViewPr>
  <p:slideViewPr>
    <p:cSldViewPr>
      <p:cViewPr>
        <p:scale>
          <a:sx n="136" d="100"/>
          <a:sy n="136" d="100"/>
        </p:scale>
        <p:origin x="-894" y="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F2523-1870-4A29-800C-36FE9FEC4CF3}" type="datetimeFigureOut">
              <a:rPr lang="de-DE" smtClean="0"/>
              <a:t>24.09.2014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9C0F8-378D-4DDF-BA5B-89D91E5661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1989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9C0F8-378D-4DDF-BA5B-89D91E56614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8792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9C0F8-378D-4DDF-BA5B-89D91E566149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1090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9C0F8-378D-4DDF-BA5B-89D91E566149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4648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9C0F8-378D-4DDF-BA5B-89D91E566149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93798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9C0F8-378D-4DDF-BA5B-89D91E566149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593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9C0F8-378D-4DDF-BA5B-89D91E566149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8979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9C0F8-378D-4DDF-BA5B-89D91E566149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0805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9C0F8-378D-4DDF-BA5B-89D91E56614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9224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[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coat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arms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Wroclaw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beneath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crossed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flags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], [=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Obra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17], [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eagle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 /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Liegnitz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cursive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countermark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CAMMERPAPPIER], [= 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Obra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64]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9C0F8-378D-4DDF-BA5B-89D91E56614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554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9C0F8-378D-4DDF-BA5B-89D91E56614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5964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9C0F8-378D-4DDF-BA5B-89D91E566149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5964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9C0F8-378D-4DDF-BA5B-89D91E566149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988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Das sind die Titeldaten im MARC-XML-Format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9C0F8-378D-4DDF-BA5B-89D91E566149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6495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Hier die Fortsetzung mit dem</a:t>
            </a:r>
            <a:r>
              <a:rPr lang="de-DE" baseline="0" dirty="0" smtClean="0"/>
              <a:t> MARC-Feld 100 und dem darin enthaltenen Komponisteneintrag oder auch Feld 245 mit dem Diplomatischen Titel, sowie Feld 260 mit der Datierung, ein nicht unwesentlicher Hinweis überhaupt bei Handschriften.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9C0F8-378D-4DDF-BA5B-89D91E566149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0133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9C0F8-378D-4DDF-BA5B-89D91E566149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343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ABF50-CB58-4F70-9096-FEAAB1DF64E6}" type="datetimeFigureOut">
              <a:rPr lang="de-DE" smtClean="0"/>
              <a:t>24.09.2014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ADAE-B91E-4467-8C0D-5634E8F99A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8603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ABF50-CB58-4F70-9096-FEAAB1DF64E6}" type="datetimeFigureOut">
              <a:rPr lang="de-DE" smtClean="0"/>
              <a:t>24.09.2014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ADAE-B91E-4467-8C0D-5634E8F99A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908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ABF50-CB58-4F70-9096-FEAAB1DF64E6}" type="datetimeFigureOut">
              <a:rPr lang="de-DE" smtClean="0"/>
              <a:t>24.09.2014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ADAE-B91E-4467-8C0D-5634E8F99A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180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ABF50-CB58-4F70-9096-FEAAB1DF64E6}" type="datetimeFigureOut">
              <a:rPr lang="de-DE" smtClean="0"/>
              <a:t>24.09.2014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ADAE-B91E-4467-8C0D-5634E8F99A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507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ABF50-CB58-4F70-9096-FEAAB1DF64E6}" type="datetimeFigureOut">
              <a:rPr lang="de-DE" smtClean="0"/>
              <a:t>24.09.2014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ADAE-B91E-4467-8C0D-5634E8F99A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7863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ABF50-CB58-4F70-9096-FEAAB1DF64E6}" type="datetimeFigureOut">
              <a:rPr lang="de-DE" smtClean="0"/>
              <a:t>24.09.2014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ADAE-B91E-4467-8C0D-5634E8F99A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8254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ABF50-CB58-4F70-9096-FEAAB1DF64E6}" type="datetimeFigureOut">
              <a:rPr lang="de-DE" smtClean="0"/>
              <a:t>24.09.2014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ADAE-B91E-4467-8C0D-5634E8F99A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219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ABF50-CB58-4F70-9096-FEAAB1DF64E6}" type="datetimeFigureOut">
              <a:rPr lang="de-DE" smtClean="0"/>
              <a:t>24.09.2014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ADAE-B91E-4467-8C0D-5634E8F99A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496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ABF50-CB58-4F70-9096-FEAAB1DF64E6}" type="datetimeFigureOut">
              <a:rPr lang="de-DE" smtClean="0"/>
              <a:t>24.09.2014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ADAE-B91E-4467-8C0D-5634E8F99A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6059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ABF50-CB58-4F70-9096-FEAAB1DF64E6}" type="datetimeFigureOut">
              <a:rPr lang="de-DE" smtClean="0"/>
              <a:t>24.09.2014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ADAE-B91E-4467-8C0D-5634E8F99A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0973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ABF50-CB58-4F70-9096-FEAAB1DF64E6}" type="datetimeFigureOut">
              <a:rPr lang="de-DE" smtClean="0"/>
              <a:t>24.09.2014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ADAE-B91E-4467-8C0D-5634E8F99A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373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ABF50-CB58-4F70-9096-FEAAB1DF64E6}" type="datetimeFigureOut">
              <a:rPr lang="de-DE" smtClean="0"/>
              <a:t>24.09.2014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7ADAE-B91E-4467-8C0D-5634E8F99A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423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opac.rism.info/fileadmin/user_upload/lod/rism_130616_all.zip" TargetMode="External"/><Relationship Id="rId3" Type="http://schemas.openxmlformats.org/officeDocument/2006/relationships/hyperlink" Target="https://opac.rism.info/metaopac/start.do?View=rism" TargetMode="External"/><Relationship Id="rId7" Type="http://schemas.openxmlformats.org/officeDocument/2006/relationships/hyperlink" Target="https://opac.rism.info/fileadmin/user_upload/lod/rism_130616_example.zi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reativecommons.org/licenses/by/3.0/" TargetMode="External"/><Relationship Id="rId5" Type="http://schemas.openxmlformats.org/officeDocument/2006/relationships/hyperlink" Target="http://de.wikipedia.org/wiki/Resource_Description_Framework" TargetMode="External"/><Relationship Id="rId4" Type="http://schemas.openxmlformats.org/officeDocument/2006/relationships/hyperlink" Target="http://www.loc.gov/standards/marcxml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opac.rism.info/index.php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de.rism.info/de/projects/laufende-arbeiten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20608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Die Integration von RISM-Daten in lokale Bibliothekskataloge am Beispiel der Musikhandschriften der Bayerischen Staatsbibliothek</a:t>
            </a:r>
            <a:br>
              <a:rPr lang="de-DE" b="1" dirty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9512" y="5445224"/>
            <a:ext cx="7488832" cy="1105297"/>
          </a:xfrm>
        </p:spPr>
        <p:txBody>
          <a:bodyPr>
            <a:normAutofit fontScale="85000" lnSpcReduction="20000"/>
          </a:bodyPr>
          <a:lstStyle/>
          <a:p>
            <a:r>
              <a:rPr lang="de-DE" dirty="0" smtClean="0"/>
              <a:t>Gottfried Heinz-Kronberger, </a:t>
            </a:r>
            <a:br>
              <a:rPr lang="de-DE" dirty="0" smtClean="0"/>
            </a:br>
            <a:r>
              <a:rPr lang="de-DE" dirty="0" smtClean="0"/>
              <a:t>RISM Deutschland e.V., Arbeitsstelle München, </a:t>
            </a:r>
            <a:br>
              <a:rPr lang="de-DE" dirty="0" smtClean="0"/>
            </a:br>
            <a:r>
              <a:rPr lang="de-DE" dirty="0" smtClean="0"/>
              <a:t>Bayerische Staatsbibliothek</a:t>
            </a:r>
            <a:endParaRPr lang="de-DE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723073" y="5686425"/>
            <a:ext cx="1419221" cy="1171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67623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503"/>
            <a:ext cx="9144000" cy="571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234156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e 3"/>
          <p:cNvSpPr/>
          <p:nvPr/>
        </p:nvSpPr>
        <p:spPr>
          <a:xfrm>
            <a:off x="2771800" y="5733256"/>
            <a:ext cx="86409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4"/>
          <p:cNvSpPr/>
          <p:nvPr/>
        </p:nvSpPr>
        <p:spPr>
          <a:xfrm>
            <a:off x="3131840" y="6214118"/>
            <a:ext cx="216024" cy="1672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51335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732219" y="548680"/>
            <a:ext cx="7632848" cy="5991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600" b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Willkommen</a:t>
            </a:r>
            <a:r>
              <a:rPr lang="en-US" sz="1600" b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en-US" sz="1600" b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beim</a:t>
            </a:r>
            <a:r>
              <a:rPr lang="en-US" sz="1600" b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en-US" sz="1600" b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OpenData</a:t>
            </a:r>
            <a:r>
              <a:rPr lang="en-US" sz="1600" b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-Service des RISM-OPAC </a:t>
            </a:r>
            <a:r>
              <a:rPr lang="en-US" sz="1200" b="1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[</a:t>
            </a:r>
            <a:r>
              <a:rPr lang="en-US" sz="1200" b="1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  <a:hlinkClick r:id="rId3"/>
              </a:rPr>
              <a:t>https</a:t>
            </a:r>
            <a:r>
              <a:rPr lang="en-US" sz="1200" b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  <a:hlinkClick r:id="rId3"/>
              </a:rPr>
              <a:t>://</a:t>
            </a:r>
            <a:r>
              <a:rPr lang="en-US" sz="1200" b="1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  <a:hlinkClick r:id="rId3"/>
              </a:rPr>
              <a:t>opac.rism.info/metaopac/start.do?View=rism</a:t>
            </a:r>
            <a:r>
              <a:rPr lang="en-US" sz="1200" b="1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en-US" sz="1200" b="1" dirty="0" err="1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Menüpunkt</a:t>
            </a:r>
            <a:r>
              <a:rPr lang="en-US" sz="1200" b="1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LOD]</a:t>
            </a:r>
          </a:p>
          <a:p>
            <a:pPr>
              <a:lnSpc>
                <a:spcPts val="1500"/>
              </a:lnSpc>
              <a:spcBef>
                <a:spcPts val="1000"/>
              </a:spcBef>
              <a:spcAft>
                <a:spcPts val="0"/>
              </a:spcAft>
            </a:pPr>
            <a:endParaRPr lang="de-DE" sz="1600" b="1" dirty="0">
              <a:solidFill>
                <a:srgbClr val="4F81BD"/>
              </a:solidFill>
              <a:latin typeface="Cambria"/>
              <a:ea typeface="Times New Roman"/>
              <a:cs typeface="Times New Roman"/>
            </a:endParaRPr>
          </a:p>
          <a:p>
            <a:pPr>
              <a:lnSpc>
                <a:spcPts val="1500"/>
              </a:lnSpc>
            </a:pPr>
            <a:r>
              <a:rPr lang="de-DE" sz="1600" dirty="0">
                <a:solidFill>
                  <a:srgbClr val="333333"/>
                </a:solidFill>
                <a:latin typeface="Arial"/>
                <a:ea typeface="Times New Roman"/>
              </a:rPr>
              <a:t>Auf dieser Seite werden Ihnen die Datensätze des RISM-OPAC als Open Data in den Formaten </a:t>
            </a:r>
            <a:r>
              <a:rPr lang="de-DE" sz="1600" u="sng" dirty="0">
                <a:solidFill>
                  <a:srgbClr val="005091"/>
                </a:solidFill>
                <a:latin typeface="Arial"/>
                <a:ea typeface="Times New Roman"/>
                <a:hlinkClick r:id="rId4" tooltip="Opens external link in new window"/>
              </a:rPr>
              <a:t>MARC-XML</a:t>
            </a:r>
            <a:r>
              <a:rPr lang="de-DE" sz="1600" dirty="0">
                <a:solidFill>
                  <a:srgbClr val="333333"/>
                </a:solidFill>
                <a:latin typeface="Arial"/>
                <a:ea typeface="Times New Roman"/>
              </a:rPr>
              <a:t> und </a:t>
            </a:r>
            <a:r>
              <a:rPr lang="de-DE" sz="1600" u="sng" dirty="0">
                <a:solidFill>
                  <a:srgbClr val="005091"/>
                </a:solidFill>
                <a:latin typeface="Arial"/>
                <a:ea typeface="Times New Roman"/>
                <a:hlinkClick r:id="rId5" tooltip="Opens external link in new window"/>
              </a:rPr>
              <a:t>RDF</a:t>
            </a:r>
            <a:r>
              <a:rPr lang="de-DE" sz="1600" dirty="0">
                <a:solidFill>
                  <a:srgbClr val="333333"/>
                </a:solidFill>
                <a:latin typeface="Arial"/>
                <a:ea typeface="Times New Roman"/>
              </a:rPr>
              <a:t> zur Verfügung gestellt</a:t>
            </a:r>
            <a:r>
              <a:rPr lang="de-DE" sz="1600" dirty="0" smtClean="0">
                <a:solidFill>
                  <a:srgbClr val="333333"/>
                </a:solidFill>
                <a:latin typeface="Arial"/>
                <a:ea typeface="Times New Roman"/>
              </a:rPr>
              <a:t>.</a:t>
            </a:r>
          </a:p>
          <a:p>
            <a:pPr>
              <a:lnSpc>
                <a:spcPts val="1500"/>
              </a:lnSpc>
            </a:pPr>
            <a:endParaRPr lang="de-DE" sz="1600" dirty="0">
              <a:latin typeface="Times New Roman"/>
              <a:ea typeface="Times New Roman"/>
            </a:endParaRPr>
          </a:p>
          <a:p>
            <a:pPr>
              <a:lnSpc>
                <a:spcPts val="1500"/>
              </a:lnSpc>
            </a:pPr>
            <a:r>
              <a:rPr lang="de-DE" sz="1600" dirty="0">
                <a:solidFill>
                  <a:srgbClr val="333333"/>
                </a:solidFill>
                <a:latin typeface="Arial"/>
                <a:ea typeface="Times New Roman"/>
              </a:rPr>
              <a:t>Diese Daten werden unter der Lizenz </a:t>
            </a:r>
            <a:r>
              <a:rPr lang="de-DE" sz="1600" u="sng" dirty="0">
                <a:solidFill>
                  <a:srgbClr val="005091"/>
                </a:solidFill>
                <a:latin typeface="Arial"/>
                <a:ea typeface="Times New Roman"/>
                <a:hlinkClick r:id="rId6" tooltip="Opens external link in new window"/>
              </a:rPr>
              <a:t>CC-BY</a:t>
            </a:r>
            <a:r>
              <a:rPr lang="de-DE" sz="1600" dirty="0">
                <a:solidFill>
                  <a:srgbClr val="005091"/>
                </a:solidFill>
                <a:latin typeface="Arial"/>
                <a:ea typeface="Times New Roman"/>
                <a:hlinkClick r:id="rId6" tooltip="Opens external link in new window"/>
              </a:rPr>
              <a:t> </a:t>
            </a:r>
            <a:r>
              <a:rPr lang="de-DE" sz="1600" dirty="0">
                <a:solidFill>
                  <a:srgbClr val="333333"/>
                </a:solidFill>
                <a:latin typeface="Arial"/>
                <a:ea typeface="Times New Roman"/>
              </a:rPr>
              <a:t>bereitgestellt</a:t>
            </a:r>
            <a:r>
              <a:rPr lang="de-DE" sz="1600" dirty="0" smtClean="0">
                <a:solidFill>
                  <a:srgbClr val="333333"/>
                </a:solidFill>
                <a:latin typeface="Arial"/>
                <a:ea typeface="Times New Roman"/>
              </a:rPr>
              <a:t>.</a:t>
            </a:r>
          </a:p>
          <a:p>
            <a:pPr>
              <a:lnSpc>
                <a:spcPts val="1500"/>
              </a:lnSpc>
            </a:pPr>
            <a:endParaRPr lang="de-DE" sz="1600" dirty="0">
              <a:latin typeface="Times New Roman"/>
              <a:ea typeface="Times New Roman"/>
            </a:endParaRPr>
          </a:p>
          <a:p>
            <a:pPr>
              <a:lnSpc>
                <a:spcPts val="1500"/>
              </a:lnSpc>
            </a:pPr>
            <a:r>
              <a:rPr lang="de-DE" sz="1600" dirty="0">
                <a:solidFill>
                  <a:srgbClr val="333333"/>
                </a:solidFill>
                <a:latin typeface="Arial"/>
                <a:ea typeface="Times New Roman"/>
              </a:rPr>
              <a:t> (1) Die Datensätze des RISM-OPAC im MARC-XML-Format</a:t>
            </a:r>
            <a:endParaRPr lang="de-DE" sz="1600" dirty="0">
              <a:latin typeface="Times New Roman"/>
              <a:ea typeface="Times New Roman"/>
            </a:endParaRPr>
          </a:p>
          <a:p>
            <a:pPr marL="342900" lvl="0" indent="-342900">
              <a:lnSpc>
                <a:spcPts val="15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de-DE" sz="1600" u="sng" dirty="0">
                <a:solidFill>
                  <a:srgbClr val="005091"/>
                </a:solidFill>
                <a:latin typeface="Arial"/>
                <a:ea typeface="Calibri"/>
                <a:cs typeface="Times New Roman"/>
                <a:hlinkClick r:id="rId7" tooltip="Initiates file download"/>
              </a:rPr>
              <a:t>Kleiner Beispieldatenbestand</a:t>
            </a:r>
            <a:r>
              <a:rPr lang="de-DE" sz="1600" dirty="0">
                <a:solidFill>
                  <a:srgbClr val="333333"/>
                </a:solidFill>
                <a:latin typeface="Arial"/>
                <a:ea typeface="Calibri"/>
                <a:cs typeface="Times New Roman"/>
              </a:rPr>
              <a:t> (wenige Datensätze und Normdaten, ZIP-Datei, 54 KB)</a:t>
            </a:r>
            <a:endParaRPr lang="de-DE" sz="1600" dirty="0">
              <a:solidFill>
                <a:srgbClr val="333333"/>
              </a:solidFill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ts val="15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de-DE" sz="1600" u="sng" dirty="0">
                <a:solidFill>
                  <a:srgbClr val="005091"/>
                </a:solidFill>
                <a:latin typeface="Arial"/>
                <a:ea typeface="Calibri"/>
                <a:cs typeface="Times New Roman"/>
                <a:hlinkClick r:id="rId8" tooltip="Initiates file download"/>
              </a:rPr>
              <a:t>Gesamter Datenbestand</a:t>
            </a:r>
            <a:r>
              <a:rPr lang="de-DE" sz="1600" dirty="0">
                <a:solidFill>
                  <a:srgbClr val="333333"/>
                </a:solidFill>
                <a:latin typeface="Arial"/>
                <a:ea typeface="Calibri"/>
                <a:cs typeface="Times New Roman"/>
              </a:rPr>
              <a:t> (</a:t>
            </a:r>
            <a:r>
              <a:rPr lang="de-DE" sz="1600" dirty="0" smtClean="0">
                <a:solidFill>
                  <a:srgbClr val="333333"/>
                </a:solidFill>
                <a:latin typeface="Arial"/>
                <a:ea typeface="Calibri"/>
                <a:cs typeface="Times New Roman"/>
              </a:rPr>
              <a:t>875.814 </a:t>
            </a:r>
            <a:r>
              <a:rPr lang="de-DE" sz="1600" dirty="0">
                <a:solidFill>
                  <a:srgbClr val="333333"/>
                </a:solidFill>
                <a:latin typeface="Arial"/>
                <a:ea typeface="Calibri"/>
                <a:cs typeface="Times New Roman"/>
              </a:rPr>
              <a:t>Datensätze und entsprechende Normdaten, ZIP-Datei, 260 MB, Stand: </a:t>
            </a:r>
            <a:r>
              <a:rPr lang="de-DE" sz="1600" dirty="0" smtClean="0">
                <a:solidFill>
                  <a:srgbClr val="333333"/>
                </a:solidFill>
                <a:latin typeface="Arial"/>
                <a:ea typeface="Calibri"/>
                <a:cs typeface="Times New Roman"/>
              </a:rPr>
              <a:t>Juli 2014)</a:t>
            </a:r>
            <a:endParaRPr lang="de-DE" sz="1600" dirty="0">
              <a:solidFill>
                <a:srgbClr val="333333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ts val="1500"/>
              </a:lnSpc>
            </a:pPr>
            <a:endParaRPr lang="de-DE" sz="1600" dirty="0" smtClean="0">
              <a:solidFill>
                <a:srgbClr val="333333"/>
              </a:solidFill>
              <a:latin typeface="Arial"/>
              <a:ea typeface="Times New Roman"/>
            </a:endParaRPr>
          </a:p>
          <a:p>
            <a:pPr>
              <a:lnSpc>
                <a:spcPts val="1500"/>
              </a:lnSpc>
            </a:pPr>
            <a:r>
              <a:rPr lang="de-DE" sz="1600" dirty="0" smtClean="0">
                <a:solidFill>
                  <a:srgbClr val="333333"/>
                </a:solidFill>
                <a:latin typeface="Arial"/>
                <a:ea typeface="Times New Roman"/>
              </a:rPr>
              <a:t>Hinweis </a:t>
            </a:r>
            <a:r>
              <a:rPr lang="de-DE" sz="1600" dirty="0">
                <a:solidFill>
                  <a:srgbClr val="333333"/>
                </a:solidFill>
                <a:latin typeface="Arial"/>
                <a:ea typeface="Times New Roman"/>
              </a:rPr>
              <a:t>zum </a:t>
            </a:r>
            <a:r>
              <a:rPr lang="de-DE" sz="1600" dirty="0" err="1">
                <a:solidFill>
                  <a:srgbClr val="333333"/>
                </a:solidFill>
                <a:latin typeface="Arial"/>
                <a:ea typeface="Times New Roman"/>
              </a:rPr>
              <a:t>Relationenmodell</a:t>
            </a:r>
            <a:r>
              <a:rPr lang="de-DE" sz="1600" dirty="0">
                <a:solidFill>
                  <a:srgbClr val="333333"/>
                </a:solidFill>
                <a:latin typeface="Arial"/>
                <a:ea typeface="Times New Roman"/>
              </a:rPr>
              <a:t>:</a:t>
            </a:r>
            <a:endParaRPr lang="de-DE" sz="1600" dirty="0">
              <a:latin typeface="Times New Roman"/>
              <a:ea typeface="Times New Roman"/>
            </a:endParaRPr>
          </a:p>
          <a:p>
            <a:pPr>
              <a:lnSpc>
                <a:spcPts val="1500"/>
              </a:lnSpc>
            </a:pPr>
            <a:r>
              <a:rPr lang="de-DE" sz="1600" dirty="0" smtClean="0">
                <a:solidFill>
                  <a:srgbClr val="333333"/>
                </a:solidFill>
                <a:latin typeface="Arial"/>
                <a:ea typeface="Times New Roman"/>
              </a:rPr>
              <a:t>Die </a:t>
            </a:r>
            <a:r>
              <a:rPr lang="de-DE" sz="1600" dirty="0">
                <a:solidFill>
                  <a:srgbClr val="333333"/>
                </a:solidFill>
                <a:latin typeface="Arial"/>
                <a:ea typeface="Times New Roman"/>
              </a:rPr>
              <a:t>Feldverknüpfungen von der Musikquellendatei laufen bei den</a:t>
            </a:r>
            <a:br>
              <a:rPr lang="de-DE" sz="1600" dirty="0">
                <a:solidFill>
                  <a:srgbClr val="333333"/>
                </a:solidFill>
                <a:latin typeface="Arial"/>
                <a:ea typeface="Times New Roman"/>
              </a:rPr>
            </a:br>
            <a:r>
              <a:rPr lang="de-DE" sz="1600" dirty="0">
                <a:solidFill>
                  <a:srgbClr val="333333"/>
                </a:solidFill>
                <a:latin typeface="Arial"/>
                <a:ea typeface="Times New Roman"/>
              </a:rPr>
              <a:t>Personenfeldern 100 und 700 über das </a:t>
            </a:r>
            <a:r>
              <a:rPr lang="de-DE" sz="1600" dirty="0" err="1">
                <a:solidFill>
                  <a:srgbClr val="333333"/>
                </a:solidFill>
                <a:latin typeface="Arial"/>
                <a:ea typeface="Times New Roman"/>
              </a:rPr>
              <a:t>Subfield</a:t>
            </a:r>
            <a:r>
              <a:rPr lang="de-DE" sz="1600" dirty="0">
                <a:solidFill>
                  <a:srgbClr val="333333"/>
                </a:solidFill>
                <a:latin typeface="Arial"/>
                <a:ea typeface="Times New Roman"/>
              </a:rPr>
              <a:t> $0, bei den Körperschaften</a:t>
            </a:r>
            <a:br>
              <a:rPr lang="de-DE" sz="1600" dirty="0">
                <a:solidFill>
                  <a:srgbClr val="333333"/>
                </a:solidFill>
                <a:latin typeface="Arial"/>
                <a:ea typeface="Times New Roman"/>
              </a:rPr>
            </a:br>
            <a:r>
              <a:rPr lang="de-DE" sz="1600" dirty="0">
                <a:solidFill>
                  <a:srgbClr val="333333"/>
                </a:solidFill>
                <a:latin typeface="Arial"/>
                <a:ea typeface="Times New Roman"/>
              </a:rPr>
              <a:t>über 710$0, bei den Sigeln über 852$x und bei den Werkverzeichnissen und</a:t>
            </a:r>
            <a:br>
              <a:rPr lang="de-DE" sz="1600" dirty="0">
                <a:solidFill>
                  <a:srgbClr val="333333"/>
                </a:solidFill>
                <a:latin typeface="Arial"/>
                <a:ea typeface="Times New Roman"/>
              </a:rPr>
            </a:br>
            <a:r>
              <a:rPr lang="de-DE" sz="1600" dirty="0">
                <a:solidFill>
                  <a:srgbClr val="333333"/>
                </a:solidFill>
                <a:latin typeface="Arial"/>
                <a:ea typeface="Times New Roman"/>
              </a:rPr>
              <a:t>Literatur über das Literaturkürzel. Ziel der Verknüpfung ist in den meisten</a:t>
            </a:r>
            <a:br>
              <a:rPr lang="de-DE" sz="1600" dirty="0">
                <a:solidFill>
                  <a:srgbClr val="333333"/>
                </a:solidFill>
                <a:latin typeface="Arial"/>
                <a:ea typeface="Times New Roman"/>
              </a:rPr>
            </a:br>
            <a:r>
              <a:rPr lang="de-DE" sz="1600" dirty="0">
                <a:solidFill>
                  <a:srgbClr val="333333"/>
                </a:solidFill>
                <a:latin typeface="Arial"/>
                <a:ea typeface="Times New Roman"/>
              </a:rPr>
              <a:t>Fällen </a:t>
            </a:r>
            <a:r>
              <a:rPr lang="de-DE" sz="1600" dirty="0" err="1">
                <a:solidFill>
                  <a:srgbClr val="333333"/>
                </a:solidFill>
                <a:latin typeface="Arial"/>
                <a:ea typeface="Times New Roman"/>
              </a:rPr>
              <a:t>Controlfield</a:t>
            </a:r>
            <a:r>
              <a:rPr lang="de-DE" sz="1600" dirty="0">
                <a:solidFill>
                  <a:srgbClr val="333333"/>
                </a:solidFill>
                <a:latin typeface="Arial"/>
                <a:ea typeface="Times New Roman"/>
              </a:rPr>
              <a:t> '001', bei Literatur/Werkverzeichnis das Kürzel unter</a:t>
            </a:r>
            <a:br>
              <a:rPr lang="de-DE" sz="1600" dirty="0">
                <a:solidFill>
                  <a:srgbClr val="333333"/>
                </a:solidFill>
                <a:latin typeface="Arial"/>
                <a:ea typeface="Times New Roman"/>
              </a:rPr>
            </a:br>
            <a:r>
              <a:rPr lang="de-DE" sz="1600" dirty="0">
                <a:solidFill>
                  <a:srgbClr val="333333"/>
                </a:solidFill>
                <a:latin typeface="Arial"/>
                <a:ea typeface="Times New Roman"/>
              </a:rPr>
              <a:t>210$a.</a:t>
            </a:r>
            <a:endParaRPr lang="de-DE" sz="1600" dirty="0">
              <a:latin typeface="Times New Roman"/>
              <a:ea typeface="Times New Roman"/>
            </a:endParaRPr>
          </a:p>
          <a:p>
            <a:pPr>
              <a:lnSpc>
                <a:spcPts val="1500"/>
              </a:lnSpc>
            </a:pPr>
            <a:endParaRPr lang="de-DE" sz="1600" dirty="0" smtClean="0">
              <a:solidFill>
                <a:srgbClr val="333333"/>
              </a:solidFill>
              <a:latin typeface="Arial"/>
              <a:ea typeface="Times New Roman"/>
            </a:endParaRPr>
          </a:p>
          <a:p>
            <a:pPr>
              <a:lnSpc>
                <a:spcPts val="1500"/>
              </a:lnSpc>
            </a:pPr>
            <a:r>
              <a:rPr lang="de-DE" sz="1600" dirty="0" smtClean="0">
                <a:solidFill>
                  <a:srgbClr val="333333"/>
                </a:solidFill>
                <a:latin typeface="Arial"/>
                <a:ea typeface="Times New Roman"/>
              </a:rPr>
              <a:t>(</a:t>
            </a:r>
            <a:r>
              <a:rPr lang="de-DE" sz="1600" dirty="0">
                <a:solidFill>
                  <a:srgbClr val="333333"/>
                </a:solidFill>
                <a:latin typeface="Arial"/>
                <a:ea typeface="Times New Roman"/>
              </a:rPr>
              <a:t>2) Die Datensätze des RISM-OPAC im </a:t>
            </a:r>
            <a:r>
              <a:rPr lang="de-DE" sz="1600" dirty="0" smtClean="0">
                <a:solidFill>
                  <a:srgbClr val="333333"/>
                </a:solidFill>
                <a:latin typeface="Arial"/>
                <a:ea typeface="Times New Roman"/>
              </a:rPr>
              <a:t>RDF-Format:</a:t>
            </a:r>
          </a:p>
          <a:p>
            <a:pPr>
              <a:lnSpc>
                <a:spcPts val="1500"/>
              </a:lnSpc>
            </a:pPr>
            <a:endParaRPr lang="de-DE" sz="1600" dirty="0">
              <a:latin typeface="Times New Roman"/>
              <a:ea typeface="Times New Roman"/>
            </a:endParaRPr>
          </a:p>
          <a:p>
            <a:pPr marL="342900" lvl="0" indent="-342900">
              <a:lnSpc>
                <a:spcPts val="15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de-DE" sz="1600" dirty="0">
                <a:solidFill>
                  <a:srgbClr val="333333"/>
                </a:solidFill>
                <a:latin typeface="Arial"/>
                <a:ea typeface="Calibri"/>
                <a:cs typeface="Times New Roman"/>
              </a:rPr>
              <a:t>rismAuthoritiesDump.ttl.gz: RISM-Normdaten (Stand: Juni 2014, 9,91 </a:t>
            </a:r>
            <a:r>
              <a:rPr lang="de-DE" sz="1600" dirty="0" smtClean="0">
                <a:solidFill>
                  <a:srgbClr val="333333"/>
                </a:solidFill>
                <a:latin typeface="Arial"/>
                <a:ea typeface="Calibri"/>
                <a:cs typeface="Times New Roman"/>
              </a:rPr>
              <a:t>MB)</a:t>
            </a:r>
            <a:endParaRPr lang="de-DE" sz="1600" dirty="0">
              <a:solidFill>
                <a:srgbClr val="333333"/>
              </a:solidFill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ts val="15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de-DE" sz="1600" dirty="0">
                <a:solidFill>
                  <a:srgbClr val="333333"/>
                </a:solidFill>
                <a:latin typeface="Arial"/>
                <a:ea typeface="Calibri"/>
                <a:cs typeface="Times New Roman"/>
              </a:rPr>
              <a:t>rismAuthoritiesDumpSample.ttl.gz: kleine Datei mit wenigen Beispielsätze für RISM-Normdaten (2,31 KB)</a:t>
            </a:r>
            <a:endParaRPr lang="de-DE" sz="1600" dirty="0">
              <a:solidFill>
                <a:srgbClr val="333333"/>
              </a:solidFill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ts val="15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de-DE" sz="1600" dirty="0">
                <a:solidFill>
                  <a:srgbClr val="333333"/>
                </a:solidFill>
                <a:latin typeface="Arial"/>
                <a:ea typeface="Calibri"/>
                <a:cs typeface="Times New Roman"/>
              </a:rPr>
              <a:t>rismTitleDump.ttl.gz: RISM-Titeldaten (Stand: Juni 2014, 150,55 MB)</a:t>
            </a:r>
            <a:endParaRPr lang="de-DE" sz="1600" dirty="0">
              <a:solidFill>
                <a:srgbClr val="333333"/>
              </a:solidFill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ts val="15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de-DE" sz="1600" dirty="0">
                <a:solidFill>
                  <a:srgbClr val="333333"/>
                </a:solidFill>
                <a:latin typeface="Arial"/>
                <a:ea typeface="Calibri"/>
                <a:cs typeface="Times New Roman"/>
              </a:rPr>
              <a:t>rismTitleDumpSample.ttl.gz: kleine Beispieldatei mit wenigen RISM-Titeldaten (3,15 KB)</a:t>
            </a:r>
            <a:endParaRPr lang="de-DE" sz="1600" dirty="0">
              <a:solidFill>
                <a:srgbClr val="333333"/>
              </a:solidFill>
              <a:effectLst/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05969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6673"/>
            <a:ext cx="9032488" cy="583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027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6" y="260648"/>
            <a:ext cx="9548354" cy="3096343"/>
          </a:xfrm>
        </p:spPr>
      </p:pic>
    </p:spTree>
    <p:extLst>
      <p:ext uri="{BB962C8B-B14F-4D97-AF65-F5344CB8AC3E}">
        <p14:creationId xmlns:p14="http://schemas.microsoft.com/office/powerpoint/2010/main" val="104118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err="1" smtClean="0"/>
              <a:t>Aleph</a:t>
            </a:r>
            <a:r>
              <a:rPr lang="de-DE" sz="2800" dirty="0" smtClean="0"/>
              <a:t>-Aufnahme nach dem Mapping</a:t>
            </a:r>
            <a:endParaRPr lang="de-DE" sz="28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53" y="1600200"/>
            <a:ext cx="8035893" cy="4525963"/>
          </a:xfrm>
        </p:spPr>
      </p:pic>
      <p:sp>
        <p:nvSpPr>
          <p:cNvPr id="5" name="Pfeil nach oben 4"/>
          <p:cNvSpPr/>
          <p:nvPr/>
        </p:nvSpPr>
        <p:spPr>
          <a:xfrm rot="20262562">
            <a:off x="5722492" y="4179203"/>
            <a:ext cx="203910" cy="437015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 nach oben 5"/>
          <p:cNvSpPr/>
          <p:nvPr/>
        </p:nvSpPr>
        <p:spPr>
          <a:xfrm rot="19984051">
            <a:off x="6572094" y="4084038"/>
            <a:ext cx="217405" cy="431347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oben 6"/>
          <p:cNvSpPr/>
          <p:nvPr/>
        </p:nvSpPr>
        <p:spPr>
          <a:xfrm rot="20720237">
            <a:off x="3327021" y="4194413"/>
            <a:ext cx="216024" cy="432048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329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3175"/>
            <a:ext cx="83645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11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 descr="Vespers, V (4), orch, org, D-Dur - BSB Mus.ms. 5129 - BSB-Katalog - Google Chro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42" y="0"/>
            <a:ext cx="73673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54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/>
          <p:cNvSpPr/>
          <p:nvPr/>
        </p:nvSpPr>
        <p:spPr>
          <a:xfrm>
            <a:off x="1043608" y="5085184"/>
            <a:ext cx="6048672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Abgerundetes Rechteck 7"/>
          <p:cNvSpPr/>
          <p:nvPr/>
        </p:nvSpPr>
        <p:spPr>
          <a:xfrm>
            <a:off x="1043608" y="2780928"/>
            <a:ext cx="3528392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Abgerundetes Rechteck 6"/>
          <p:cNvSpPr/>
          <p:nvPr/>
        </p:nvSpPr>
        <p:spPr>
          <a:xfrm>
            <a:off x="1043608" y="2348880"/>
            <a:ext cx="5616624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Abgerundetes Rechteck 1"/>
          <p:cNvSpPr/>
          <p:nvPr/>
        </p:nvSpPr>
        <p:spPr>
          <a:xfrm>
            <a:off x="1043608" y="1484784"/>
            <a:ext cx="5976664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384569"/>
              </p:ext>
            </p:extLst>
          </p:nvPr>
        </p:nvGraphicFramePr>
        <p:xfrm>
          <a:off x="395534" y="476673"/>
          <a:ext cx="8568955" cy="10854986"/>
        </p:xfrm>
        <a:graphic>
          <a:graphicData uri="http://schemas.openxmlformats.org/drawingml/2006/table">
            <a:tbl>
              <a:tblPr/>
              <a:tblGrid>
                <a:gridCol w="702706"/>
                <a:gridCol w="1025488"/>
                <a:gridCol w="4752528"/>
                <a:gridCol w="648072"/>
                <a:gridCol w="1004888"/>
                <a:gridCol w="435273"/>
              </a:tblGrid>
              <a:tr h="78317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Projekt Import der Musikhandschriften-Daten aus 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Kallisto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 den Verbundkatalog</a:t>
                      </a:r>
                    </a:p>
                  </a:txBody>
                  <a:tcPr marL="2556" marR="2556" marT="25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56" marR="2556" marT="25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56" marR="2556" marT="25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56" marR="2556" marT="25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177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Stand: 19.07.2013</a:t>
                      </a:r>
                    </a:p>
                  </a:txBody>
                  <a:tcPr marL="2556" marR="2556" marT="25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56" marR="2556" marT="25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56" marR="2556" marT="25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56" marR="2556" marT="25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56" marR="2556" marT="25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56" marR="2556" marT="25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266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Bereich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Thema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Beschreibung/Kommentar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Bearbeiter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Vorraussetzung?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Stand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66279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 Vorbereitung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MARCXML vollständig?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Kallisto-Felder fehlen im MARCXML-Export:</a:t>
                      </a:r>
                      <a:b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</a:b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Bestand (Provenienz)</a:t>
                      </a:r>
                      <a:b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</a:b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EST</a:t>
                      </a:r>
                      <a:b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</a:b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ab Nov. 2012 in 561 (nach MAB 664) und 245 (nach MAB 304)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ja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geklärt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266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 Vorbereitung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Signaturkorrektur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Signaturkorrekturen und -vereinheitlichungen in Kallisto durch die BSB-Bearbeiter anhand einer Signaturliste</a:t>
                      </a:r>
                      <a:b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</a:b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Spatien müssen noch ergänzt werden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ja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erledigt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535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 Vorbereitung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Sätze ohne RISM-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Nr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bestimmte Sätze (Stimmsätze?) erhalten in Kallisto keine eigene RISM-NR (MARC 001) und werden nicht ausgespeichert</a:t>
                      </a:r>
                      <a:b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</a:b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Anfrage an Frankfurt, ob für diese Sätze doch RISM-Nummern vergeben werden können</a:t>
                      </a:r>
                      <a:b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</a:b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Entscheidung: es werden Aufnahmen mit RISM-Nr. angelegt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ja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geklärt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023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 Vorbereitung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Übersetzungskonkordanzen nutzen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240 $r a -&gt; 331 $a A-Dur</a:t>
                      </a:r>
                      <a:b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</a:b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Sonata -&gt; Sonaten</a:t>
                      </a:r>
                      <a:b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</a:b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Konkordanzen bei zuständigen 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KollegInnen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erbitten und bei Konvertierung nutzen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ja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erledigt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399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 Vorbereitung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Liste von digitalisierten MH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Mus.ms</a:t>
                      </a:r>
                      <a:b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</a:b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Mus.N</a:t>
                      </a:r>
                      <a:b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</a:b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Coll.mus.max</a:t>
                      </a:r>
                      <a:b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</a:b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(St.th.) - nur teilw. MH</a:t>
                      </a:r>
                      <a:b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</a:b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Orff.ms.</a:t>
                      </a:r>
                      <a:b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</a:b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Verbund-ID und Signatur ausgeben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ja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erledigt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355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 Vorbereitung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Kurzaufnahmen vereinheitlichen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alle Aufnahmen werden nach den Mindeststandards korrigiert</a:t>
                      </a:r>
                      <a:b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</a:b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Kodierung 050,Pos.1=a</a:t>
                      </a:r>
                      <a:b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</a:b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Kodierung 051,Pos.1=a</a:t>
                      </a:r>
                      <a:b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</a:b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Feldbelegung 331</a:t>
                      </a:r>
                      <a:b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</a:b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Feldbelegung 580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ja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erledigt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767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 Vorbereitung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Liste von Kurzaufnahmen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Titelfeld aus Musikhandschriftenkurzaufnahmen in Liste ausspeichern</a:t>
                      </a:r>
                      <a:b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</a:b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Selektionskriterium: 050P1=a, 051P1=m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ja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erledigt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511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 Vorbereitung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Signatursyntax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Wie sehen korrekt erfasste Signaturen aus? 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Übersicht erstellen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ja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geklärt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177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 Vorbereitung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gelieferte Felder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Liste mit allen gelieferten Feldern erstellen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ja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erledigt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222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 Vorbereitung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MARC-Relator-Code-Konkordanz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Verwendete Begriffe klären und Konkordanz fertig stellen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ja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erledigt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279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 K-Export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GND-ID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in 100 $0 stehen derzeit Kallisto-Nummern; GND-Nummer können in den bibliographischen Sätzen nicht ausgespeichert werden; Auszug aus den Kallisto-Normdaten nötig, daraus Konkordanz Kallisto-Norm-ID/GND-Nr. erzeugen und GND-Nr. ergänzen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ja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erledigt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5580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 K-Export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Nur 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Hss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exportieren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Aus 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Kallisto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sollen nur die 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Hss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-Aufnahmen ausgespeichert werden, nicht die Druckaufnahmen; Auswahl an Hand der 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Hss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-Kodierung oder der 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Hss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-Signaturen:</a:t>
                      </a:r>
                      <a:b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</a:b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Coll.mus.Max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.</a:t>
                      </a:r>
                      <a:b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</a:b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Mus.coll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.</a:t>
                      </a:r>
                      <a:b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</a:b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Mus.ms.</a:t>
                      </a:r>
                      <a:b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</a:b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Mus.ms. Mm</a:t>
                      </a:r>
                      <a:b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</a:b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Mus.N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.</a:t>
                      </a:r>
                      <a:b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</a:b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Orff.ms.</a:t>
                      </a:r>
                      <a:b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</a:b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 Mus.pr.</a:t>
                      </a:r>
                      <a:b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</a:b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 Mus.pr. </a:t>
                      </a:r>
                      <a:b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</a:b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 Mus.pr.</a:t>
                      </a:r>
                      <a:b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</a:b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Mus.pr.</a:t>
                      </a:r>
                      <a:b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</a:b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Mus.ms.app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.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ja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geklärt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511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 Konverter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RISM-ID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soll aus 001 nach MAB 580 gesetzt werden mit Vorspann 'RISM' oder ISIL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ja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geklärt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222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 Konverter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URL zu RISM-OPAC-Aufnahme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URL bilden aus Präfix und RISM-ID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ja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geklärt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511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 Konverter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Belegung HST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Als HST kommt nur der RISM-ET in Frage, da er als einziger in allen Datensätzen vergeben ist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ja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geklärt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023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 Konverter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multiple Fußnoten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500 mehrfach belegt -&gt; hintereinander in 501; max. Zeichenlänge: knapp 2000 Zeichen. </a:t>
                      </a:r>
                      <a:b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</a:b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Entscheidung: Felder so lange einfügen, so lange die Feldlänge ausreicht; danach weglassen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ja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geklärt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222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 Konverter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Kallisto-Kodierung + Portion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078q BSBRISM01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ja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geklärt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177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 Konverter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Signatur nach 544a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Signatur zum Generieren von Buchdatensätzen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ja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geklärt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279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 Konverter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Person-Werk-Relation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Vorbesitzer, Schreiber, Widmungsträger, Bearbeiter in 700, $4 mit Kürzel, z.B. fmo; was bedeutet das, in welche MAB-Felder?</a:t>
                      </a:r>
                      <a:b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</a:b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-&gt; nach MAB 1XX UFb; MARC-Relator-Code-Konkordanz verwenden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ja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geklärt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222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 DS verbessern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Kodierung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als Musikhandschrift kodieren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nein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erledigt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222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 DS verbessern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100 Collection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Aufnahmen mit 100 $a Collection -&gt; Feld ausfiltern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ja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geklärt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767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 Import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DS-Update Kurzaufnahmen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Die vorhandenen Kurzaufnahmen sollen mit den Kallisto-Daten angereichert werden; Kriterium: Signatur (Problem: ist nicht eindeutig)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ja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geklärt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023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 Import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Hierarchische Struktur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Wie sollen Aufnahmen für eine Sammlung (z.B. Lieder) und für das einzelne Stück (Lied) in B3Kat dargestellt werden? ÜG-STA, ÜB-Band, SW-USW, Flach (nur ÜG, nur Stück)?</a:t>
                      </a:r>
                      <a:b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</a:b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Entscheidung: SW-USW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Alle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ja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geklärt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511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Info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Signatur GA-Band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Gesamtaufnahme und untergeordnete Aufnahmen haben die selbe (Grund)-Signatur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Info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767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Info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Digitalisat-URLs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brauchen nicht in B3Kat übernommen werden; Digitalisatnachweise werden aus ZEND direkt an B3Kat geliefert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Info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266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Info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Hierarchische Verknüpfungen in MARCXML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in 762 steht ID des untergeordneten Werkes, in 773 ID der ÜG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Info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222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Info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Hss St. Michael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mehr als 2.000 Hss in Kallisto; Hss sind inzwischen in der BSB</a:t>
                      </a:r>
                      <a:b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im November überprüfen, ob weitere MARC-Felder gefüllt sind</a:t>
                      </a:r>
                    </a:p>
                  </a:txBody>
                  <a:tcPr marL="2556" marR="2556" marT="25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Info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310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Info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Aleph-Testzugang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http://bvbztst04.bib-bvb.de:8991/F</a:t>
                      </a:r>
                      <a:b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Kennung: BVBRWWW</a:t>
                      </a:r>
                      <a:b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Passwort: 04leo</a:t>
                      </a:r>
                    </a:p>
                  </a:txBody>
                  <a:tcPr marL="2556" marR="2556" marT="25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Info</a:t>
                      </a:r>
                    </a:p>
                  </a:txBody>
                  <a:tcPr marL="2556" marR="2556" marT="25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9409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621106"/>
              </p:ext>
            </p:extLst>
          </p:nvPr>
        </p:nvGraphicFramePr>
        <p:xfrm>
          <a:off x="1763688" y="260648"/>
          <a:ext cx="5616624" cy="61687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6624"/>
              </a:tblGrid>
              <a:tr h="280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Konkordanzen aufbereiten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</a:tr>
              <a:tr h="22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400" dirty="0">
                        <a:effectLst/>
                        <a:latin typeface="Calibri"/>
                      </a:endParaRPr>
                    </a:p>
                  </a:txBody>
                  <a:tcPr marL="42514" marR="42514" marT="0" marB="0" anchor="b"/>
                </a:tc>
              </a:tr>
              <a:tr h="200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Tonart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</a:tr>
              <a:tr h="200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Eingabedatei dic_ton.txt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</a:tr>
              <a:tr h="200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### -&gt; @, Spalten 1 und 5; Trenner: Tabulator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</a:tr>
              <a:tr h="200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Ausgabedatei dic_ton_dt01.txt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</a:tr>
              <a:tr h="22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400">
                        <a:effectLst/>
                        <a:latin typeface="Calibri"/>
                      </a:endParaRPr>
                    </a:p>
                  </a:txBody>
                  <a:tcPr marL="42514" marR="42514" marT="0" marB="0" anchor="b"/>
                </a:tc>
              </a:tr>
              <a:tr h="200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Quellentyp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</a:tr>
              <a:tr h="200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Eingabedatei dic_typ.txt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</a:tr>
              <a:tr h="200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### -&gt; @, Spalten 1 und 5; Trenner: Tabulator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</a:tr>
              <a:tr h="200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Ausgabedatei dic_typ_dt01.txt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</a:tr>
              <a:tr h="22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400">
                        <a:effectLst/>
                        <a:latin typeface="Calibri"/>
                      </a:endParaRPr>
                    </a:p>
                  </a:txBody>
                  <a:tcPr marL="42514" marR="42514" marT="0" marB="0" anchor="b"/>
                </a:tc>
              </a:tr>
              <a:tr h="200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Gattungsbegriff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</a:tr>
              <a:tr h="200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Eingabedatei dic_gat.txt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</a:tr>
              <a:tr h="200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### -&gt; @, Spalten 1 und 5; Trenner: Tabulator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</a:tr>
              <a:tr h="200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Ausgabedatei dic_gat_dt02.txt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</a:tr>
              <a:tr h="22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400">
                        <a:effectLst/>
                        <a:latin typeface="Calibri"/>
                      </a:endParaRPr>
                    </a:p>
                  </a:txBody>
                  <a:tcPr marL="42514" marR="42514" marT="0" marB="0" anchor="b"/>
                </a:tc>
              </a:tr>
              <a:tr h="200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MARC-</a:t>
                      </a:r>
                      <a:r>
                        <a:rPr lang="de-DE" sz="1400" dirty="0" err="1">
                          <a:effectLst/>
                        </a:rPr>
                        <a:t>Relator</a:t>
                      </a:r>
                      <a:r>
                        <a:rPr lang="de-DE" sz="1400" dirty="0">
                          <a:effectLst/>
                        </a:rPr>
                        <a:t>-Code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</a:tr>
              <a:tr h="200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Datei dic_marcrel_dt.txt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</a:tr>
              <a:tr h="22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400" dirty="0">
                        <a:effectLst/>
                        <a:latin typeface="Calibri"/>
                      </a:endParaRPr>
                    </a:p>
                  </a:txBody>
                  <a:tcPr marL="42514" marR="42514" marT="0" marB="0" anchor="b"/>
                </a:tc>
              </a:tr>
              <a:tr h="22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err="1">
                          <a:effectLst/>
                        </a:rPr>
                        <a:t>Kallisto</a:t>
                      </a:r>
                      <a:r>
                        <a:rPr lang="de-DE" sz="1400" dirty="0">
                          <a:effectLst/>
                        </a:rPr>
                        <a:t>-Norm-ID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</a:tr>
              <a:tr h="22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Eingabedatei rism_pe.xml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</a:tr>
              <a:tr h="22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/</a:t>
                      </a:r>
                      <a:r>
                        <a:rPr lang="de-DE" sz="1400" dirty="0" err="1">
                          <a:effectLst/>
                        </a:rPr>
                        <a:t>usr</a:t>
                      </a:r>
                      <a:r>
                        <a:rPr lang="de-DE" sz="1400" dirty="0">
                          <a:effectLst/>
                        </a:rPr>
                        <a:t>/</a:t>
                      </a:r>
                      <a:r>
                        <a:rPr lang="de-DE" sz="1400" dirty="0" err="1">
                          <a:effectLst/>
                        </a:rPr>
                        <a:t>local</a:t>
                      </a:r>
                      <a:r>
                        <a:rPr lang="de-DE" sz="1400" dirty="0">
                          <a:effectLst/>
                        </a:rPr>
                        <a:t>/</a:t>
                      </a:r>
                      <a:r>
                        <a:rPr lang="de-DE" sz="1400" dirty="0" err="1">
                          <a:effectLst/>
                        </a:rPr>
                        <a:t>sisis-pap</a:t>
                      </a:r>
                      <a:r>
                        <a:rPr lang="de-DE" sz="1400" dirty="0">
                          <a:effectLst/>
                        </a:rPr>
                        <a:t>/bin/perl /home/sikom/etc/kallistognd.pl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</a:tr>
              <a:tr h="22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err="1">
                          <a:effectLst/>
                        </a:rPr>
                        <a:t>Trenner</a:t>
                      </a:r>
                      <a:r>
                        <a:rPr lang="de-DE" sz="1400" dirty="0">
                          <a:effectLst/>
                        </a:rPr>
                        <a:t>: Pipe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</a:tr>
              <a:tr h="22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Ausgabedatei rism_konk.txt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14" marR="42514" marT="0" marB="0" anchor="b"/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722764"/>
            <a:ext cx="1420813" cy="10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7594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660303"/>
          </a:xfrm>
        </p:spPr>
        <p:txBody>
          <a:bodyPr>
            <a:normAutofit fontScale="90000"/>
          </a:bodyPr>
          <a:lstStyle/>
          <a:p>
            <a:pPr algn="r"/>
            <a:r>
              <a:rPr lang="de-DE" dirty="0" err="1" smtClean="0"/>
              <a:t>Konkordanzlisten</a:t>
            </a:r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938550"/>
              </p:ext>
            </p:extLst>
          </p:nvPr>
        </p:nvGraphicFramePr>
        <p:xfrm>
          <a:off x="5148064" y="1844824"/>
          <a:ext cx="3035300" cy="2752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8227"/>
                <a:gridCol w="1627073"/>
              </a:tblGrid>
              <a:tr h="1514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Kürzel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Quellentyp (dt.)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514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err="1">
                          <a:effectLst/>
                        </a:rPr>
                        <a:t>autograph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Autograph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514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m?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Fragliches Autograph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514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ma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Abschrift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514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manuscript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Abschrift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514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md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Druck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514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mh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Autograph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514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err="1">
                          <a:effectLst/>
                        </a:rPr>
                        <a:t>mk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Libretto, gedruckt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514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ml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Libretto, handschriftlich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514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mp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Teilautograph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514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mt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Theoreticum, handschriftlich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514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mu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Theoreticum, gedruckt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514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mw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Weitere Quellen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514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mz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Musikzeitschrift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514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partly autograph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Teilautograph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514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print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Druck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514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probably autograph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Fragliches Autograph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" name="Inhaltsplatzhalt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3307546"/>
              </p:ext>
            </p:extLst>
          </p:nvPr>
        </p:nvGraphicFramePr>
        <p:xfrm>
          <a:off x="683569" y="188640"/>
          <a:ext cx="3096344" cy="6336720"/>
        </p:xfrm>
        <a:graphic>
          <a:graphicData uri="http://schemas.openxmlformats.org/drawingml/2006/table">
            <a:tbl>
              <a:tblPr/>
              <a:tblGrid>
                <a:gridCol w="454290"/>
                <a:gridCol w="2642054"/>
              </a:tblGrid>
              <a:tr h="16248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Kürzel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Ton (dt.)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48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10t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10.Ton (hypoaeolisch)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48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10tt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10.Ton (hypoaeolisch), transponiert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48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11t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11.Ton (ionisch)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48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11tt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11.Ton (ionisch), transponiert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48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12t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12.Ton (hypoionisch)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48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12tt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12.Ton (hypoionisch), transponiert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48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1t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1.Ton (dorisch)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48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1tt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1.Ton (dorisch), transponiert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48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2t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2.Ton (hypodorisch) 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48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2tt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2.Ton (hypodorisch), transponiert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48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3t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3.Ton (phrygisch)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48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3tt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3.Ton (phrygisch), transponiert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48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4t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4.Ton (hypophrygisch)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48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4tt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4.Ton (hypophrygisch), transponiert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48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5t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5.Ton (lydisch)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48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5tt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5.Ton (lydisch), transponiert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48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6t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6.Ton (hypolydisch)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48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6tt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6.Ton (hypolydisch), transponiert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48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7t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7.Ton (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mixolydisch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48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7tt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7.Ton (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mixolydisch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), transponiert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48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8t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8.Ton (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hypomixolydisch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48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8tt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8.Ton (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hypomixolydisch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), transponiert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48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9t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9.Ton (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aeolisch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48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9tt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9.Ton (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aeolisch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), transponiert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48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A-Dur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48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a-Moll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48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A|b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As-Dur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48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a|b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as-Moll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48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h-Moll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48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H-Dur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48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B|b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B-Dur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48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b|b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b-Moll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48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C-Dur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48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c-Moll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48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c|x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cis-Moll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48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C|x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Cis-Dur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48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C|b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Ces-Dur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48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D-Dur etc.</a:t>
                      </a:r>
                    </a:p>
                  </a:txBody>
                  <a:tcPr marL="6384" marR="6384" marT="63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668344" y="5717773"/>
            <a:ext cx="1419221" cy="10956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9070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7664" y="4800600"/>
            <a:ext cx="5976664" cy="566738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Bayerische Staatsbibliothek: alte Karteikarte von 1917-1919</a:t>
            </a:r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" r="2494"/>
          <a:stretch>
            <a:fillRect/>
          </a:stretch>
        </p:blipFill>
        <p:spPr/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99592" y="5504458"/>
            <a:ext cx="6552728" cy="804862"/>
          </a:xfrm>
        </p:spPr>
        <p:txBody>
          <a:bodyPr/>
          <a:lstStyle/>
          <a:p>
            <a:r>
              <a:rPr lang="de-DE" dirty="0" smtClean="0"/>
              <a:t>„Geschenk aus der privaten Bibliothek des Musikdirektors [Joseph] </a:t>
            </a:r>
            <a:r>
              <a:rPr lang="de-DE" dirty="0" err="1" smtClean="0"/>
              <a:t>Petzelt</a:t>
            </a:r>
            <a:r>
              <a:rPr lang="de-DE" dirty="0" smtClean="0"/>
              <a:t> – München“, vermutlich von Adolf </a:t>
            </a:r>
            <a:r>
              <a:rPr lang="de-DE" dirty="0"/>
              <a:t>Sandberger (1864-1943) geschrieben.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740352" y="5713809"/>
            <a:ext cx="1419221" cy="1171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344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648349"/>
              </p:ext>
            </p:extLst>
          </p:nvPr>
        </p:nvGraphicFramePr>
        <p:xfrm>
          <a:off x="2699792" y="188640"/>
          <a:ext cx="3746500" cy="3400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9600"/>
                <a:gridCol w="1866900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Kürzel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Gattungsbegriff (dt.)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After-dances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Nachtänze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Airs (dances)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Airs (Tänze)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Airs (instr.)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Airs (instr.)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Airs (voc.)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Airs (vok.)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Album leaves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Albumblätter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Allemandes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Allemanden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Anglaises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Anglaisen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Anthems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Anthems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err="1">
                          <a:effectLst/>
                        </a:rPr>
                        <a:t>Antiphonies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Antiphonen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err="1">
                          <a:effectLst/>
                        </a:rPr>
                        <a:t>Applausi</a:t>
                      </a:r>
                      <a:r>
                        <a:rPr lang="de-DE" sz="1000" u="none" strike="noStrike" dirty="0">
                          <a:effectLst/>
                        </a:rPr>
                        <a:t> </a:t>
                      </a:r>
                      <a:r>
                        <a:rPr lang="de-DE" sz="1000" u="none" strike="noStrike" dirty="0" err="1">
                          <a:effectLst/>
                        </a:rPr>
                        <a:t>musici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Applausi musici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Arias (voc.)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Arien (vok.)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err="1">
                          <a:effectLst/>
                        </a:rPr>
                        <a:t>Arpeggios</a:t>
                      </a:r>
                      <a:r>
                        <a:rPr lang="de-DE" sz="1000" u="none" strike="noStrike" dirty="0">
                          <a:effectLst/>
                        </a:rPr>
                        <a:t> (</a:t>
                      </a:r>
                      <a:r>
                        <a:rPr lang="de-DE" sz="1000" u="none" strike="noStrike" dirty="0" err="1">
                          <a:effectLst/>
                        </a:rPr>
                        <a:t>instr</a:t>
                      </a:r>
                      <a:r>
                        <a:rPr lang="de-DE" sz="1000" u="none" strike="noStrike" dirty="0">
                          <a:effectLst/>
                        </a:rPr>
                        <a:t>.)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Arpeggien (instr.)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Arrangements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Bearbeitungen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Ballades (forme fixe)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Balladen (forme fixe)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Ballades (instr.)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Balladen (instr.)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Ballads (voc.)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Balladen (vok.)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Ballets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Ballette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Ballettos (voc.)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Balletti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Barcarolles (instr.)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Barkarolen (instr.)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Barcarolles (voc.)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Barkarolen (</a:t>
                      </a:r>
                      <a:r>
                        <a:rPr lang="de-DE" sz="1000" u="none" strike="noStrike" dirty="0" err="1">
                          <a:effectLst/>
                        </a:rPr>
                        <a:t>vok</a:t>
                      </a:r>
                      <a:r>
                        <a:rPr lang="de-DE" sz="1000" u="none" strike="noStrike" dirty="0">
                          <a:effectLst/>
                        </a:rPr>
                        <a:t>.)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060087"/>
              </p:ext>
            </p:extLst>
          </p:nvPr>
        </p:nvGraphicFramePr>
        <p:xfrm>
          <a:off x="539552" y="3789040"/>
          <a:ext cx="7560840" cy="17765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0833"/>
                <a:gridCol w="2061541"/>
                <a:gridCol w="4638466"/>
              </a:tblGrid>
              <a:tr h="15476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MARC-</a:t>
                      </a:r>
                      <a:r>
                        <a:rPr lang="de-DE" sz="1000" u="none" strike="noStrike" dirty="0" err="1">
                          <a:effectLst/>
                        </a:rPr>
                        <a:t>Relator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Funktionsbezeichnung (dt.)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Bemerkung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04" marR="9104" marT="9104" marB="0" anchor="b"/>
                </a:tc>
              </a:tr>
              <a:tr h="15476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arr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[</a:t>
                      </a:r>
                      <a:r>
                        <a:rPr lang="de-DE" sz="1000" u="none" strike="noStrike" dirty="0" err="1">
                          <a:effectLst/>
                        </a:rPr>
                        <a:t>Arr</a:t>
                      </a:r>
                      <a:r>
                        <a:rPr lang="de-DE" sz="1000" u="none" strike="noStrike" dirty="0">
                          <a:effectLst/>
                        </a:rPr>
                        <a:t>.]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04" marR="9104" marT="9104" marB="0" anchor="b"/>
                </a:tc>
              </a:tr>
              <a:tr h="15476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asn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[Zugehöriger Name]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Feldinstanz nicht umsetzen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04" marR="9104" marT="9104" marB="0" anchor="b"/>
                </a:tc>
              </a:tr>
              <a:tr h="15476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err="1">
                          <a:effectLst/>
                        </a:rPr>
                        <a:t>clb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[Mitarb.]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04" marR="9104" marT="9104" marB="0" anchor="b"/>
                </a:tc>
              </a:tr>
              <a:tr h="15476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cmp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[Komp.]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Feldinstanz nicht umsetzen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04" marR="9104" marT="9104" marB="0" anchor="b"/>
                </a:tc>
              </a:tr>
              <a:tr h="15476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err="1">
                          <a:effectLst/>
                        </a:rPr>
                        <a:t>dte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[Widmungsträger]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Feldinstanz umsetzen nach 501 mit einleitender Wendung: "</a:t>
                      </a:r>
                      <a:r>
                        <a:rPr lang="de-DE" sz="1000" u="none" strike="noStrike" dirty="0" err="1">
                          <a:effectLst/>
                        </a:rPr>
                        <a:t>Widmungsträger</a:t>
                      </a:r>
                      <a:r>
                        <a:rPr lang="de-DE" sz="1000" u="none" strike="noStrike" dirty="0">
                          <a:effectLst/>
                        </a:rPr>
                        <a:t>: "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04" marR="9104" marT="9104" marB="0" anchor="b"/>
                </a:tc>
              </a:tr>
              <a:tr h="15476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fmo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[Früherer Besitzer]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Feldinstanz bei Personen umsetzen nach 664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04" marR="9104" marT="9104" marB="0" anchor="b"/>
                </a:tc>
              </a:tr>
              <a:tr h="15476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lyr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[Textverf.]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04" marR="9104" marT="9104" marB="0" anchor="b"/>
                </a:tc>
              </a:tr>
              <a:tr h="15476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oth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[Text]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04" marR="9104" marT="9104" marB="0" anchor="b"/>
                </a:tc>
              </a:tr>
              <a:tr h="15476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prf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[Künstler]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04" marR="9104" marT="9104" marB="0" anchor="b"/>
                </a:tc>
              </a:tr>
              <a:tr h="15476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scr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[Schreiber]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04" marR="9104" marT="9104" marB="0" anchor="b"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68344" y="5661248"/>
            <a:ext cx="1419221" cy="1171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9914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469858"/>
              </p:ext>
            </p:extLst>
          </p:nvPr>
        </p:nvGraphicFramePr>
        <p:xfrm>
          <a:off x="323528" y="548683"/>
          <a:ext cx="8136903" cy="8326916"/>
        </p:xfrm>
        <a:graphic>
          <a:graphicData uri="http://schemas.openxmlformats.org/drawingml/2006/table">
            <a:tbl>
              <a:tblPr/>
              <a:tblGrid>
                <a:gridCol w="968880"/>
                <a:gridCol w="1529178"/>
                <a:gridCol w="1274315"/>
                <a:gridCol w="679637"/>
                <a:gridCol w="1614131"/>
                <a:gridCol w="2070762"/>
              </a:tblGrid>
              <a:tr h="85566">
                <a:tc gridSpan="6"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Import von Musikhandschriftenaufnahmen aus 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Kallisto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nach B3Kat</a:t>
                      </a:r>
                    </a:p>
                  </a:txBody>
                  <a:tcPr marL="2927" marR="2927" marT="2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60608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Liste der belegten MARC-Felder</a:t>
                      </a:r>
                    </a:p>
                  </a:txBody>
                  <a:tcPr marL="2927" marR="2927" marT="2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927" marR="2927" marT="2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8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3"/>
                        </a:rPr>
                        <a:t>RISM-OPAC: http://opac.rism.info/index.php</a:t>
                      </a:r>
                      <a:endParaRPr lang="de-DE" sz="8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2927" marR="2927" marT="29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14943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MARC-Feld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MARC-Feldname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Kallisto-Feld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MAB-Feld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MAB-Feldname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Konvertierungsregel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60608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LDR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Leader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Standard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608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001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Kontrollnummer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RISM-Nummer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580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Lfd. Nummer Datensatz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Präfix 'RISM '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3386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001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Kontrollnummer</a:t>
                      </a:r>
                    </a:p>
                    <a:p>
                      <a:pPr algn="l" fontAlgn="t"/>
                      <a:endParaRPr lang="de-DE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t"/>
                      <a:endParaRPr lang="de-DE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t"/>
                      <a:endParaRPr lang="de-DE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t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RISM-Nummer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655e $u $3 $y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Link zum RISM-OPAC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für $u Link bilden aus Präfix 'http://opac.rism.info/search?documentid=' und RISM-Nummer</a:t>
                      </a:r>
                      <a:b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$3 mit 'Zusätzliche Angaben' belegen</a:t>
                      </a:r>
                      <a:b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$y mit 'Zum RISM-OPAC' belegen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175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003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Kontrollnummer Identifier (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Kallisto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-Ausspeicherung: das Wort „RISM“)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Nicht benötigt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Ignorieren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943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005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Datum/Zeit letzte Transaktion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Nicht benötigt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Ignorieren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131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008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Feld mit fester Länge zur physischen Beschreibung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Standard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76527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031</a:t>
                      </a:r>
                      <a:b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Information zum Musik-Incipit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„Sätze“ (komplettes Incipit)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682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Angaben zum 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Musikincipit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608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031 $2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Nicht definiert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Ignorieren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131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031 $a</a:t>
                      </a:r>
                      <a:b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$b</a:t>
                      </a:r>
                      <a:b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$c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Anzahl der Werke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Incipitnummer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682 $a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Incipitnummer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zusammensetzen:</a:t>
                      </a:r>
                      <a:b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a.$b.$c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131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031 $d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Titel oder Ansetzung 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Titel und Bezeichnung (2 Felder)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682 $d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Satztitel und Tempoangabe im Incipit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1:1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608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031 $e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Rolle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Rollenangabe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682 $c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Rollenangabe zum Incipit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1:1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608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031 $g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Notenschlüssel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Schlüssel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682 $j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Schlüssel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1:1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608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031 $m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Stimme/Instrument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Besetzung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682 $b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Besetzung des Incipit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1:1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608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031 $n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Tonartvorzeichen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Tonart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682 $k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Tonart des Incipits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1:1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608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031 $o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Taktvorzeichen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Taktart / Zähltakt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682 $h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Taktangabe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1:1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131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031 $p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Musikalische Notierung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Incipit (Code)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682 $l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Angabe des Musikincipits in codierter Form (Plaine and Easy-Code)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1:1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608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031 $q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Allgemeine Fußnote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Bemerkung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682 $m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Kommentar zum Incipit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1:1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131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031 $r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Tonart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Tonartvorzeichen innerhalb des codierten Incipits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Wohl Teil von 682 $l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Nicht in Konkordanz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Ignorieren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608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031 $t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Text-Incipit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Textincipit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682 $f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Text im Incipit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1:1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943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031 $u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Uniform 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Resource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Identifier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Automatisch erstellte 8stellige ID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Nicht in Konkordanz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Ignorieren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608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041 $a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Sprachcode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Sprache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037 b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Sprachencode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Standard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8258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100 $0 $a $d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Haupteintragung – Personenname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Komponist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100 $a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Name der 1. Person in Ansetzungsform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mit GND verknüpfen</a:t>
                      </a:r>
                      <a:b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überprüfen, ob GND-Nr auch in BVB18 vorhanden ist</a:t>
                      </a:r>
                      <a:b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Eintrag nicht umsetzen, wenn in MARC 100 $a "Collection" oder "Anonymus" steht; die folgenden Instanzen - MARC 700 - rutschen nach (z.B. statt MAB 104b -&gt; 100b)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1568">
                <a:tc>
                  <a:txBody>
                    <a:bodyPr/>
                    <a:lstStyle/>
                    <a:p>
                      <a:pPr algn="l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240</a:t>
                      </a:r>
                      <a:b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$a</a:t>
                      </a:r>
                      <a:b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$k</a:t>
                      </a:r>
                      <a:b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$m</a:t>
                      </a:r>
                      <a:b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$n</a:t>
                      </a:r>
                      <a:b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$r</a:t>
                      </a:r>
                      <a:b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383 $b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Einheitstitel</a:t>
                      </a:r>
                      <a:b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Einordungstitel</a:t>
                      </a:r>
                      <a:b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Formbestandteil</a:t>
                      </a:r>
                      <a:b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Medium der M.-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Aufführ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b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Zählung eines Teils</a:t>
                      </a:r>
                      <a:b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Tonart</a:t>
                      </a:r>
                      <a:b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Opuszahl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Zusammenfassung von RISM-ET und mehreren weiteren Kallisto-Feldern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331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Hauptsachtitel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Feldinhalte aus MARC 240 und 383 aneinanderfügen:</a:t>
                      </a:r>
                      <a:b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'240 $a'', 240 $m'', 383 $b'', 240 $n'', 240 $r'', 240 $k'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320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243 $a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Allgemeiner Einheitstitel (da 240 schon mit RISM-ET + Zusätzen belegt)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RAK-EST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304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Einheitssachtitel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1:1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943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245 $a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Titelangabe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Diplomatischer Titel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335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Zusätze zum Hauptsachtitel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" | " -&gt; " // " umsetzen, dann</a:t>
                      </a:r>
                      <a:b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"|" -&gt; löschen</a:t>
                      </a:r>
                    </a:p>
                  </a:txBody>
                  <a:tcPr marL="2927" marR="2927" marT="29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12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277083"/>
              </p:ext>
            </p:extLst>
          </p:nvPr>
        </p:nvGraphicFramePr>
        <p:xfrm>
          <a:off x="251520" y="188640"/>
          <a:ext cx="8568953" cy="9019626"/>
        </p:xfrm>
        <a:graphic>
          <a:graphicData uri="http://schemas.openxmlformats.org/drawingml/2006/table">
            <a:tbl>
              <a:tblPr/>
              <a:tblGrid>
                <a:gridCol w="374167"/>
                <a:gridCol w="2881621"/>
                <a:gridCol w="4152710"/>
                <a:gridCol w="1160455"/>
              </a:tblGrid>
              <a:tr h="136584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Verarbeitungsschritte beim Einspeichern der Musikhandschriften aus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Kallisto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58" marR="4558" marT="4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Stand: 19.07.2013</a:t>
                      </a:r>
                    </a:p>
                  </a:txBody>
                  <a:tcPr marL="4558" marR="4558" marT="4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298">
                <a:tc>
                  <a:txBody>
                    <a:bodyPr/>
                    <a:lstStyle/>
                    <a:p>
                      <a:pPr algn="l" fontAlgn="b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58" marR="4558" marT="4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58" marR="4558" marT="4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58" marR="4558" marT="4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58" marR="4558" marT="4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298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Nr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58" marR="4558" marT="4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Schritt</a:t>
                      </a:r>
                    </a:p>
                  </a:txBody>
                  <a:tcPr marL="4558" marR="4558" marT="4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Erläuterung</a:t>
                      </a:r>
                    </a:p>
                  </a:txBody>
                  <a:tcPr marL="4558" marR="4558" marT="4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Zu erledigen</a:t>
                      </a:r>
                    </a:p>
                  </a:txBody>
                  <a:tcPr marL="4558" marR="4558" marT="4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71155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558" marR="4558" marT="45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Sätze bearbeiten, bei denen 773 $a nicht belegt ist</a:t>
                      </a:r>
                    </a:p>
                  </a:txBody>
                  <a:tcPr marL="4558" marR="4558" marT="45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für Sätze mit 773 $a (=Unselbständige Werke) werden die Verbund-IDs der Selbständigen Werke benötigt</a:t>
                      </a:r>
                    </a:p>
                  </a:txBody>
                  <a:tcPr marL="4558" marR="4558" marT="45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58" marR="4558" marT="45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0298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1_1</a:t>
                      </a:r>
                    </a:p>
                  </a:txBody>
                  <a:tcPr marL="4558" marR="4558" marT="45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Prüfen, ob Datensatz schon in BVB01 vorhanden ist</a:t>
                      </a:r>
                    </a:p>
                  </a:txBody>
                  <a:tcPr marL="4558" marR="4558" marT="45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mit Feldinhalt von MARC 852 $c (=Signatur) suchen in MAB 580;</a:t>
                      </a:r>
                      <a:b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Suche im Index INN mit Präfix "BSB-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Hss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"</a:t>
                      </a:r>
                      <a:b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Beispiel: INN=BSB-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Hss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Mus.ms. 1530</a:t>
                      </a:r>
                      <a:b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bei Update-Lieferungen: Prüfen auf RISM-Nummer</a:t>
                      </a:r>
                    </a:p>
                  </a:txBody>
                  <a:tcPr marL="4558" marR="4558" marT="45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58" marR="4558" marT="45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80442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1_1_1</a:t>
                      </a:r>
                    </a:p>
                  </a:txBody>
                  <a:tcPr marL="4558" marR="4558" marT="45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wenn Suche genau einen Treffer bringt -&gt; diesen DS mit den Import-Daten überschreiben; dabei die schon belegten MAB-Felder</a:t>
                      </a:r>
                      <a:b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001</a:t>
                      </a:r>
                      <a:b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002</a:t>
                      </a:r>
                      <a:b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025o</a:t>
                      </a:r>
                      <a:b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026</a:t>
                      </a:r>
                      <a:b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030</a:t>
                      </a:r>
                      <a:b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050</a:t>
                      </a:r>
                      <a:b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051</a:t>
                      </a:r>
                      <a:b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070</a:t>
                      </a:r>
                      <a:b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078e</a:t>
                      </a:r>
                      <a:b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552b</a:t>
                      </a:r>
                      <a:b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655e</a:t>
                      </a:r>
                      <a:b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erhalten</a:t>
                      </a:r>
                    </a:p>
                  </a:txBody>
                  <a:tcPr marL="4558" marR="4558" marT="45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58" marR="4558" marT="45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58" marR="4558" marT="45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870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1_1_2</a:t>
                      </a:r>
                    </a:p>
                  </a:txBody>
                  <a:tcPr marL="4558" marR="4558" marT="45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wenn Suche mehr als einen Treffer bringt -&gt; auf Prüfliste setzen</a:t>
                      </a:r>
                    </a:p>
                  </a:txBody>
                  <a:tcPr marL="4558" marR="4558" marT="45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58" marR="4558" marT="45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58" marR="4558" marT="45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870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1_1_3</a:t>
                      </a:r>
                    </a:p>
                  </a:txBody>
                  <a:tcPr marL="4558" marR="4558" marT="45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wenn Suche keinen Treffer bringt -&gt; neuen Datensatz anlegen</a:t>
                      </a:r>
                    </a:p>
                  </a:txBody>
                  <a:tcPr marL="4558" marR="4558" marT="45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58" marR="4558" marT="45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58" marR="4558" marT="45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870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558" marR="4558" marT="45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Sätze bearbeiten, bei denen 773 $a belegt ist</a:t>
                      </a:r>
                    </a:p>
                  </a:txBody>
                  <a:tcPr marL="4558" marR="4558" marT="45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58" marR="4558" marT="45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58" marR="4558" marT="45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870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2_1</a:t>
                      </a:r>
                    </a:p>
                  </a:txBody>
                  <a:tcPr marL="4558" marR="4558" marT="45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Prüfen, ob Datensatz schon in BVB01 vorhanden ist</a:t>
                      </a:r>
                    </a:p>
                  </a:txBody>
                  <a:tcPr marL="4558" marR="4558" marT="45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bei Update-Lieferungen: Prüfen auf RISM-Nummer</a:t>
                      </a:r>
                    </a:p>
                  </a:txBody>
                  <a:tcPr marL="4558" marR="4558" marT="45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58" marR="4558" marT="45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7728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2_1_1</a:t>
                      </a:r>
                    </a:p>
                  </a:txBody>
                  <a:tcPr marL="4558" marR="4558" marT="45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wenn Suche genau einen Treffer bringt -&gt; diesen DS mit den Import-Daten überschreiben; dabei die schon belegten MAB-Felder</a:t>
                      </a:r>
                      <a:b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001</a:t>
                      </a:r>
                      <a:b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002</a:t>
                      </a:r>
                      <a:b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025o</a:t>
                      </a:r>
                      <a:b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026</a:t>
                      </a:r>
                      <a:b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030</a:t>
                      </a:r>
                      <a:b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050</a:t>
                      </a:r>
                      <a:b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051</a:t>
                      </a:r>
                      <a:b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070</a:t>
                      </a:r>
                      <a:b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078e</a:t>
                      </a:r>
                      <a:b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552b</a:t>
                      </a:r>
                      <a:b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59X</a:t>
                      </a:r>
                      <a:b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655e</a:t>
                      </a:r>
                      <a:b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erhalten</a:t>
                      </a:r>
                    </a:p>
                  </a:txBody>
                  <a:tcPr marL="4558" marR="4558" marT="45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sollte nicht der Fall sein</a:t>
                      </a:r>
                      <a:b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bei diesen Sätzen nicht 580 mit BSB-Hss … anreichern</a:t>
                      </a:r>
                    </a:p>
                  </a:txBody>
                  <a:tcPr marL="4558" marR="4558" marT="45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58" marR="4558" marT="45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870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2_1_2</a:t>
                      </a:r>
                    </a:p>
                  </a:txBody>
                  <a:tcPr marL="4558" marR="4558" marT="45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wenn Suche mehr als einen Treffer bringt -&gt; auf Prüfliste setzen</a:t>
                      </a:r>
                    </a:p>
                  </a:txBody>
                  <a:tcPr marL="4558" marR="4558" marT="45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sollte nicht der Fall sein</a:t>
                      </a:r>
                    </a:p>
                  </a:txBody>
                  <a:tcPr marL="4558" marR="4558" marT="45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58" marR="4558" marT="45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870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2_1_3</a:t>
                      </a:r>
                    </a:p>
                  </a:txBody>
                  <a:tcPr marL="4558" marR="4558" marT="45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wenn Suche keinen Treffer bringt -&gt; neuen Datensatz anlegen</a:t>
                      </a:r>
                    </a:p>
                  </a:txBody>
                  <a:tcPr marL="4558" marR="4558" marT="45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58" marR="4558" marT="45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58" marR="4558" marT="45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584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4558" marR="4558" marT="45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Einspeicherung überprüfen</a:t>
                      </a:r>
                    </a:p>
                  </a:txBody>
                  <a:tcPr marL="4558" marR="4558" marT="45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58" marR="4558" marT="45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58" marR="4558" marT="45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584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4558" marR="4558" marT="45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Besitznachweise anfügen</a:t>
                      </a:r>
                    </a:p>
                  </a:txBody>
                  <a:tcPr marL="4558" marR="4558" marT="45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58" marR="4558" marT="45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58" marR="4558" marT="45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584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4558" marR="4558" marT="45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Buchdatensätze generieren</a:t>
                      </a:r>
                    </a:p>
                  </a:txBody>
                  <a:tcPr marL="4558" marR="4558" marT="45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58" marR="4558" marT="45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58" marR="4558" marT="45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584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4558" marR="4558" marT="4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Prüf- und Korrekturlisten</a:t>
                      </a:r>
                    </a:p>
                  </a:txBody>
                  <a:tcPr marL="4558" marR="4558" marT="45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58" marR="4558" marT="45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58" marR="4558" marT="45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87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6_1</a:t>
                      </a:r>
                    </a:p>
                  </a:txBody>
                  <a:tcPr marL="4558" marR="4558" marT="4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Datensätze mit Originalschriftlichen Zeichen</a:t>
                      </a:r>
                    </a:p>
                  </a:txBody>
                  <a:tcPr marL="4558" marR="4558" marT="45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58" marR="4558" marT="45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58" marR="4558" marT="45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155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6_2</a:t>
                      </a:r>
                    </a:p>
                  </a:txBody>
                  <a:tcPr marL="4558" marR="4558" marT="4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Gattungsbegriffe mit vor- und nachgestelltem Fragezeichen (MAB 711)</a:t>
                      </a:r>
                    </a:p>
                  </a:txBody>
                  <a:tcPr marL="4558" marR="4558" marT="45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58" marR="4558" marT="45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58" marR="4558" marT="45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3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776808"/>
              </p:ext>
            </p:extLst>
          </p:nvPr>
        </p:nvGraphicFramePr>
        <p:xfrm>
          <a:off x="457200" y="476672"/>
          <a:ext cx="8229600" cy="3886974"/>
        </p:xfrm>
        <a:graphic>
          <a:graphicData uri="http://schemas.openxmlformats.org/drawingml/2006/table">
            <a:tbl>
              <a:tblPr/>
              <a:tblGrid>
                <a:gridCol w="383468"/>
                <a:gridCol w="3165649"/>
                <a:gridCol w="3614388"/>
                <a:gridCol w="1066095"/>
              </a:tblGrid>
              <a:tr h="203329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Verarbeitungsschritte beim Update der Musikhandschriften aus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Kallisto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Stand: 13.05.2014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802"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802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Nr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Schritt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Erläuterung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Zu erledigen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93133">
                <a:tc>
                  <a:txBody>
                    <a:bodyPr/>
                    <a:lstStyle/>
                    <a:p>
                      <a:pPr algn="l" fontAlgn="t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8164" marR="8164" marT="81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Sätze bearbeiten, bei denen 773 $a nicht belegt ist</a:t>
                      </a:r>
                    </a:p>
                  </a:txBody>
                  <a:tcPr marL="8164" marR="8164" marT="81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für Sätze mit 773 $a (=Unselbständige Werke) werden die Verbund-IDs der Selbständigen Werke benötigt</a:t>
                      </a:r>
                    </a:p>
                  </a:txBody>
                  <a:tcPr marL="8164" marR="8164" marT="81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64" marR="8164" marT="81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50">
                <a:tc>
                  <a:txBody>
                    <a:bodyPr/>
                    <a:lstStyle/>
                    <a:p>
                      <a:pPr algn="l" fontAlgn="t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1_1</a:t>
                      </a:r>
                    </a:p>
                  </a:txBody>
                  <a:tcPr marL="8164" marR="8164" marT="81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Prüfen, ob Datensatz schon in BVB01 vorhanden ist</a:t>
                      </a:r>
                    </a:p>
                  </a:txBody>
                  <a:tcPr marL="8164" marR="8164" marT="81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Prüfen auf Vorhandensein der RISM-Nummer (580: RISM #######)</a:t>
                      </a:r>
                    </a:p>
                  </a:txBody>
                  <a:tcPr marL="8164" marR="8164" marT="81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64" marR="8164" marT="81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133">
                <a:tc>
                  <a:txBody>
                    <a:bodyPr/>
                    <a:lstStyle/>
                    <a:p>
                      <a:pPr algn="l" fontAlgn="t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1_1_1</a:t>
                      </a:r>
                    </a:p>
                  </a:txBody>
                  <a:tcPr marL="8164" marR="8164" marT="81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wenn Suche genau einen Treffer bringt -&gt; Datensatz nicht importieren</a:t>
                      </a:r>
                    </a:p>
                  </a:txBody>
                  <a:tcPr marL="8164" marR="8164" marT="81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64" marR="8164" marT="81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64" marR="8164" marT="81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133">
                <a:tc>
                  <a:txBody>
                    <a:bodyPr/>
                    <a:lstStyle/>
                    <a:p>
                      <a:pPr algn="l" fontAlgn="t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1_1_2</a:t>
                      </a:r>
                    </a:p>
                  </a:txBody>
                  <a:tcPr marL="8164" marR="8164" marT="81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wenn Suche mehr als einen Treffer bringt -&gt; auf Prüfliste setzen</a:t>
                      </a:r>
                    </a:p>
                  </a:txBody>
                  <a:tcPr marL="8164" marR="8164" marT="81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64" marR="8164" marT="81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64" marR="8164" marT="81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133">
                <a:tc>
                  <a:txBody>
                    <a:bodyPr/>
                    <a:lstStyle/>
                    <a:p>
                      <a:pPr algn="l" fontAlgn="t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1_1_3</a:t>
                      </a:r>
                    </a:p>
                  </a:txBody>
                  <a:tcPr marL="8164" marR="8164" marT="81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wenn Suche keinen Treffer bringt -&gt; neuen Datensatz anlegen</a:t>
                      </a:r>
                    </a:p>
                  </a:txBody>
                  <a:tcPr marL="8164" marR="8164" marT="81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64" marR="8164" marT="81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64" marR="8164" marT="81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802">
                <a:tc>
                  <a:txBody>
                    <a:bodyPr/>
                    <a:lstStyle/>
                    <a:p>
                      <a:pPr algn="l" fontAlgn="t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8164" marR="8164" marT="81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Sätze bearbeiten, bei denen 773 $a belegt ist</a:t>
                      </a:r>
                    </a:p>
                  </a:txBody>
                  <a:tcPr marL="8164" marR="8164" marT="81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64" marR="8164" marT="81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64" marR="8164" marT="81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50">
                <a:tc>
                  <a:txBody>
                    <a:bodyPr/>
                    <a:lstStyle/>
                    <a:p>
                      <a:pPr algn="l" fontAlgn="t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2_1</a:t>
                      </a:r>
                    </a:p>
                  </a:txBody>
                  <a:tcPr marL="8164" marR="8164" marT="81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Prüfen, ob Datensatz schon in BVB01 vorhanden ist</a:t>
                      </a:r>
                    </a:p>
                  </a:txBody>
                  <a:tcPr marL="8164" marR="8164" marT="81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Prüfen auf Vorhandensein der RISM-Nummer (580: RISM #######)</a:t>
                      </a:r>
                    </a:p>
                  </a:txBody>
                  <a:tcPr marL="8164" marR="8164" marT="81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64" marR="8164" marT="81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133">
                <a:tc>
                  <a:txBody>
                    <a:bodyPr/>
                    <a:lstStyle/>
                    <a:p>
                      <a:pPr algn="l" fontAlgn="t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2_1_1</a:t>
                      </a:r>
                    </a:p>
                  </a:txBody>
                  <a:tcPr marL="8164" marR="8164" marT="81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wenn Suche genau einen Treffer bringt -&gt; Datensatz nicht importieren</a:t>
                      </a:r>
                    </a:p>
                  </a:txBody>
                  <a:tcPr marL="8164" marR="8164" marT="81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64" marR="8164" marT="81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64" marR="8164" marT="81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133">
                <a:tc>
                  <a:txBody>
                    <a:bodyPr/>
                    <a:lstStyle/>
                    <a:p>
                      <a:pPr algn="l" fontAlgn="t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2_1_2</a:t>
                      </a:r>
                    </a:p>
                  </a:txBody>
                  <a:tcPr marL="8164" marR="8164" marT="81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wenn Suche mehr als einen Treffer bringt -&gt; auf Prüfliste setzen</a:t>
                      </a:r>
                    </a:p>
                  </a:txBody>
                  <a:tcPr marL="8164" marR="8164" marT="81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sollte nicht der Fall sein</a:t>
                      </a:r>
                    </a:p>
                  </a:txBody>
                  <a:tcPr marL="8164" marR="8164" marT="81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64" marR="8164" marT="81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133">
                <a:tc>
                  <a:txBody>
                    <a:bodyPr/>
                    <a:lstStyle/>
                    <a:p>
                      <a:pPr algn="l" fontAlgn="t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2_1_3</a:t>
                      </a:r>
                    </a:p>
                  </a:txBody>
                  <a:tcPr marL="8164" marR="8164" marT="81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wenn Suche keinen Treffer bringt -&gt; neuen Datensatz anlegen</a:t>
                      </a:r>
                    </a:p>
                  </a:txBody>
                  <a:tcPr marL="8164" marR="8164" marT="81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64" marR="8164" marT="81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64" marR="8164" marT="81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802">
                <a:tc>
                  <a:txBody>
                    <a:bodyPr/>
                    <a:lstStyle/>
                    <a:p>
                      <a:pPr algn="l" fontAlgn="t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8164" marR="8164" marT="81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Einspeicherung überprüfen</a:t>
                      </a:r>
                    </a:p>
                  </a:txBody>
                  <a:tcPr marL="8164" marR="8164" marT="81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64" marR="8164" marT="81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64" marR="8164" marT="81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802">
                <a:tc>
                  <a:txBody>
                    <a:bodyPr/>
                    <a:lstStyle/>
                    <a:p>
                      <a:pPr algn="l" fontAlgn="t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8164" marR="8164" marT="81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Besitznachweise anfügen</a:t>
                      </a:r>
                    </a:p>
                  </a:txBody>
                  <a:tcPr marL="8164" marR="8164" marT="81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64" marR="8164" marT="81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64" marR="8164" marT="81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802">
                <a:tc>
                  <a:txBody>
                    <a:bodyPr/>
                    <a:lstStyle/>
                    <a:p>
                      <a:pPr algn="l" fontAlgn="t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164" marR="8164" marT="81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Buchdatensätze generieren</a:t>
                      </a:r>
                    </a:p>
                  </a:txBody>
                  <a:tcPr marL="8164" marR="8164" marT="81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64" marR="8164" marT="81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64" marR="8164" marT="81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802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Prüf- und Korrekturlisten</a:t>
                      </a:r>
                    </a:p>
                  </a:txBody>
                  <a:tcPr marL="8164" marR="8164" marT="81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64" marR="8164" marT="81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64" marR="8164" marT="81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668344" y="5661248"/>
            <a:ext cx="1419221" cy="1171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844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ArchiveGrid : Vespers, V (4), orch, org, D-Dur - BSB Mus.ms. 5129 : [dust cover title:] VESPERA PASTORALIS. // a Vocibus // Canto Alto Tenore Basso // Violinis Duabus // Obois 2 b u s Ad quia respexit // Clarinis Duabus. // ORGANO. - Google Chro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-27384"/>
            <a:ext cx="9144000" cy="555441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668344" y="5661248"/>
            <a:ext cx="1419221" cy="11715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hteck 1"/>
          <p:cNvSpPr/>
          <p:nvPr/>
        </p:nvSpPr>
        <p:spPr>
          <a:xfrm>
            <a:off x="251520" y="5877272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Während beim ARCHIVEGRID noch ein Link zum </a:t>
            </a:r>
            <a:r>
              <a:rPr lang="de-DE" smtClean="0"/>
              <a:t>RISM-OPAC verweist,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24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Vespers, V (4), orch, org, D-Dur - BSB Mus.ms. 5129 : [dust cover title:] VESPERA PASTORALIS. // a Vocibus // Canto Alto Tenore Basso // Violinis Duabus // Obois 2 b u s Ad quia respexit // Clarinis Duabus. // ORGANO. (Musikpartitur, 1750) [WorldCat.org]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34827"/>
            <a:ext cx="9144000" cy="55544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668344" y="5661248"/>
            <a:ext cx="1419221" cy="11715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hteck 3"/>
          <p:cNvSpPr/>
          <p:nvPr/>
        </p:nvSpPr>
        <p:spPr>
          <a:xfrm>
            <a:off x="251520" y="5923869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i</a:t>
            </a:r>
            <a:r>
              <a:rPr lang="de-DE" dirty="0" smtClean="0"/>
              <a:t>st dieser Verweis im WORLDCAT nicht mehr vorhanden. Und damit gehen auch wichtige Detailinformationen für Manuskripte verloren.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928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68344" y="5661248"/>
            <a:ext cx="1419221" cy="11715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/>
          <p:cNvSpPr txBox="1"/>
          <p:nvPr/>
        </p:nvSpPr>
        <p:spPr>
          <a:xfrm>
            <a:off x="1187624" y="1268760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Den Vortrag mit den Informationen zu Websites finden Sie unter: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251520" y="2060848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5000" dirty="0" smtClean="0">
                <a:hlinkClick r:id="rId3"/>
              </a:rPr>
              <a:t>http</a:t>
            </a:r>
            <a:r>
              <a:rPr lang="de-DE" sz="5000" dirty="0">
                <a:hlinkClick r:id="rId3"/>
              </a:rPr>
              <a:t>://</a:t>
            </a:r>
            <a:r>
              <a:rPr lang="de-DE" sz="5000" dirty="0" smtClean="0">
                <a:hlinkClick r:id="rId3"/>
              </a:rPr>
              <a:t>de.rism.info/de/projects/laufende-arbeiten.html</a:t>
            </a:r>
            <a:r>
              <a:rPr lang="de-DE" sz="5000" dirty="0" smtClean="0"/>
              <a:t> </a:t>
            </a:r>
          </a:p>
          <a:p>
            <a:r>
              <a:rPr lang="de-DE" sz="3200" dirty="0" smtClean="0"/>
              <a:t>Link zur Einspielung unter dem Eintrag:</a:t>
            </a:r>
            <a:r>
              <a:rPr lang="de-DE" sz="4000" dirty="0" smtClean="0"/>
              <a:t> </a:t>
            </a:r>
          </a:p>
          <a:p>
            <a:r>
              <a:rPr lang="de-DE" sz="4000" dirty="0" smtClean="0"/>
              <a:t>Bayerische Staatsbibliothek, München</a:t>
            </a:r>
            <a:endParaRPr lang="de-DE" sz="4000" dirty="0"/>
          </a:p>
        </p:txBody>
      </p:sp>
      <p:sp>
        <p:nvSpPr>
          <p:cNvPr id="5" name="Textfeld 4"/>
          <p:cNvSpPr txBox="1"/>
          <p:nvPr/>
        </p:nvSpPr>
        <p:spPr>
          <a:xfrm>
            <a:off x="971600" y="5939988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Vielen Dank für Ihre Aufmerksamkeit.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328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 descr="aDIS/Client - [1 - RISM-KALLISTO: Musikquellen]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4947"/>
            <a:ext cx="9144000" cy="555441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915922" y="548680"/>
            <a:ext cx="2736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Erfassungssystem „</a:t>
            </a:r>
            <a:r>
              <a:rPr lang="de-DE" dirty="0" err="1" smtClean="0"/>
              <a:t>Kallisto</a:t>
            </a:r>
            <a:r>
              <a:rPr lang="de-DE" dirty="0" smtClean="0"/>
              <a:t>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21719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>
          <a:xfrm>
            <a:off x="251520" y="20216"/>
            <a:ext cx="8640960" cy="1752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sz="2800" dirty="0"/>
              <a:t>W</a:t>
            </a:r>
            <a:r>
              <a:rPr lang="de-DE" sz="2800" dirty="0" smtClean="0"/>
              <a:t>esentlicher Bestandteil von RISM Titeln sind</a:t>
            </a:r>
          </a:p>
          <a:p>
            <a:pPr>
              <a:spcBef>
                <a:spcPts val="0"/>
              </a:spcBef>
            </a:pPr>
            <a:r>
              <a:rPr lang="de-DE" sz="2800" dirty="0" err="1" smtClean="0"/>
              <a:t>Incipitangaben</a:t>
            </a:r>
            <a:endParaRPr lang="de-DE" sz="2800" dirty="0" smtClean="0"/>
          </a:p>
          <a:p>
            <a:pPr>
              <a:spcBef>
                <a:spcPts val="0"/>
              </a:spcBef>
            </a:pPr>
            <a:endParaRPr lang="de-DE" dirty="0"/>
          </a:p>
        </p:txBody>
      </p:sp>
      <p:pic>
        <p:nvPicPr>
          <p:cNvPr id="4" name="Grafik 3" descr="aDIS/Client - [1 - RISM-KALLISTO: Musikquellen]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898923"/>
            <a:ext cx="9144000" cy="5554413"/>
          </a:xfrm>
          <a:prstGeom prst="rect">
            <a:avLst/>
          </a:prstGeom>
        </p:spPr>
      </p:pic>
      <p:pic>
        <p:nvPicPr>
          <p:cNvPr id="5" name="Grafik 4" descr="aDIS/Client - [1 - RISM-KALLISTO: Musikquellen]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7072"/>
            <a:ext cx="9144000" cy="55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57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</a:t>
            </a:r>
            <a:r>
              <a:rPr lang="de-DE" dirty="0" smtClean="0"/>
              <a:t>nd Wasserzeichenabbildungen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2067560" cy="3048000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120" y="1905000"/>
            <a:ext cx="2143760" cy="3048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445224"/>
            <a:ext cx="3048000" cy="7315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17" y="1196752"/>
            <a:ext cx="9144000" cy="555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6547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https://opac.rism.info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 descr="RISM-OPAC: Suche - Google Chro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328"/>
            <a:ext cx="9144000" cy="5715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23528" y="569075"/>
            <a:ext cx="2239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https://opac.rism.info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782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71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758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71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1672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8" y="764704"/>
            <a:ext cx="9144000" cy="571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lipse 4"/>
          <p:cNvSpPr/>
          <p:nvPr/>
        </p:nvSpPr>
        <p:spPr>
          <a:xfrm>
            <a:off x="899592" y="4365104"/>
            <a:ext cx="194421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1619672" y="5373216"/>
            <a:ext cx="64807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7393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2004</Words>
  <Application>Microsoft Office PowerPoint</Application>
  <PresentationFormat>Bildschirmpräsentation (4:3)</PresentationFormat>
  <Paragraphs>638</Paragraphs>
  <Slides>26</Slides>
  <Notes>15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7" baseType="lpstr">
      <vt:lpstr>Larissa</vt:lpstr>
      <vt:lpstr>Die Integration von RISM-Daten in lokale Bibliothekskataloge am Beispiel der Musikhandschriften der Bayerischen Staatsbibliothek </vt:lpstr>
      <vt:lpstr>Bayerische Staatsbibliothek: alte Karteikarte von 1917-1919</vt:lpstr>
      <vt:lpstr>PowerPoint-Präsentation</vt:lpstr>
      <vt:lpstr>PowerPoint-Präsentation</vt:lpstr>
      <vt:lpstr>und Wasserzeichenabbildungen</vt:lpstr>
      <vt:lpstr>https://opac.rism.info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Aleph-Aufnahme nach dem Mapping</vt:lpstr>
      <vt:lpstr>PowerPoint-Präsentation</vt:lpstr>
      <vt:lpstr>PowerPoint-Präsentation</vt:lpstr>
      <vt:lpstr>PowerPoint-Präsentation</vt:lpstr>
      <vt:lpstr>PowerPoint-Präsentation</vt:lpstr>
      <vt:lpstr>Konkordanzlisten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Integration von RISM-Daten in lokale Bibliothekskataloge am Beispiel der Musikhandschriften der Bayerischen Staatsbibliothek</dc:title>
  <dc:creator>Gottfried Heinz-Kronberger</dc:creator>
  <cp:lastModifiedBy>Gottfried Heinz-Kronberger</cp:lastModifiedBy>
  <cp:revision>113</cp:revision>
  <dcterms:created xsi:type="dcterms:W3CDTF">2014-07-28T14:12:59Z</dcterms:created>
  <dcterms:modified xsi:type="dcterms:W3CDTF">2014-09-24T11:44:25Z</dcterms:modified>
</cp:coreProperties>
</file>